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9" r:id="rId1"/>
    <p:sldMasterId id="2147483650" r:id="rId2"/>
  </p:sldMasterIdLst>
  <p:notesMasterIdLst>
    <p:notesMasterId r:id="rId73"/>
  </p:notesMasterIdLst>
  <p:handoutMasterIdLst>
    <p:handoutMasterId r:id="rId74"/>
  </p:handoutMasterIdLst>
  <p:sldIdLst>
    <p:sldId id="2811" r:id="rId3"/>
    <p:sldId id="2797" r:id="rId4"/>
    <p:sldId id="2861" r:id="rId5"/>
    <p:sldId id="2858" r:id="rId6"/>
    <p:sldId id="2859" r:id="rId7"/>
    <p:sldId id="2860" r:id="rId8"/>
    <p:sldId id="2872" r:id="rId9"/>
    <p:sldId id="2873" r:id="rId10"/>
    <p:sldId id="2730" r:id="rId11"/>
    <p:sldId id="2731" r:id="rId12"/>
    <p:sldId id="2732" r:id="rId13"/>
    <p:sldId id="2733" r:id="rId14"/>
    <p:sldId id="2876" r:id="rId15"/>
    <p:sldId id="2734" r:id="rId16"/>
    <p:sldId id="2812" r:id="rId17"/>
    <p:sldId id="2871" r:id="rId18"/>
    <p:sldId id="2841" r:id="rId19"/>
    <p:sldId id="2898" r:id="rId20"/>
    <p:sldId id="2899" r:id="rId21"/>
    <p:sldId id="2900" r:id="rId22"/>
    <p:sldId id="2813" r:id="rId23"/>
    <p:sldId id="2814" r:id="rId24"/>
    <p:sldId id="2816" r:id="rId25"/>
    <p:sldId id="2817" r:id="rId26"/>
    <p:sldId id="2818" r:id="rId27"/>
    <p:sldId id="2819" r:id="rId28"/>
    <p:sldId id="2820" r:id="rId29"/>
    <p:sldId id="2821" r:id="rId30"/>
    <p:sldId id="2824" r:id="rId31"/>
    <p:sldId id="2825" r:id="rId32"/>
    <p:sldId id="2832" r:id="rId33"/>
    <p:sldId id="2833" r:id="rId34"/>
    <p:sldId id="2880" r:id="rId35"/>
    <p:sldId id="2881" r:id="rId36"/>
    <p:sldId id="2834" r:id="rId37"/>
    <p:sldId id="2835" r:id="rId38"/>
    <p:sldId id="2836" r:id="rId39"/>
    <p:sldId id="2837" r:id="rId40"/>
    <p:sldId id="2838" r:id="rId41"/>
    <p:sldId id="2839" r:id="rId42"/>
    <p:sldId id="2735" r:id="rId43"/>
    <p:sldId id="2842" r:id="rId44"/>
    <p:sldId id="2866" r:id="rId45"/>
    <p:sldId id="2867" r:id="rId46"/>
    <p:sldId id="2843" r:id="rId47"/>
    <p:sldId id="2884" r:id="rId48"/>
    <p:sldId id="2868" r:id="rId49"/>
    <p:sldId id="2869" r:id="rId50"/>
    <p:sldId id="2870" r:id="rId51"/>
    <p:sldId id="2882" r:id="rId52"/>
    <p:sldId id="2883" r:id="rId53"/>
    <p:sldId id="2844" r:id="rId54"/>
    <p:sldId id="2845" r:id="rId55"/>
    <p:sldId id="2885" r:id="rId56"/>
    <p:sldId id="2903" r:id="rId57"/>
    <p:sldId id="2902" r:id="rId58"/>
    <p:sldId id="2901" r:id="rId59"/>
    <p:sldId id="2895" r:id="rId60"/>
    <p:sldId id="2886" r:id="rId61"/>
    <p:sldId id="2887" r:id="rId62"/>
    <p:sldId id="2889" r:id="rId63"/>
    <p:sldId id="2846" r:id="rId64"/>
    <p:sldId id="2891" r:id="rId65"/>
    <p:sldId id="2896" r:id="rId66"/>
    <p:sldId id="2897" r:id="rId67"/>
    <p:sldId id="2892" r:id="rId68"/>
    <p:sldId id="2894" r:id="rId69"/>
    <p:sldId id="2888" r:id="rId70"/>
    <p:sldId id="2890" r:id="rId71"/>
    <p:sldId id="2714" r:id="rId72"/>
  </p:sldIdLst>
  <p:sldSz cx="9144000" cy="6858000" type="screen4x3"/>
  <p:notesSz cx="9601200" cy="7315200"/>
  <p:defaultTextStyle>
    <a:defPPr>
      <a:defRPr lang="zh-CN"/>
    </a:defPPr>
    <a:lvl1pPr algn="ctr" rtl="0" fontAlgn="base">
      <a:spcBef>
        <a:spcPct val="0"/>
      </a:spcBef>
      <a:spcAft>
        <a:spcPct val="0"/>
      </a:spcAft>
      <a:defRPr kumimoji="1" sz="1600" b="1" kern="1200">
        <a:solidFill>
          <a:srgbClr val="CC3300"/>
        </a:solidFill>
        <a:latin typeface="Arial" pitchFamily="34" charset="0"/>
        <a:ea typeface="ＭＳ Ｐゴシック" pitchFamily="34" charset="-128"/>
        <a:cs typeface="+mn-cs"/>
      </a:defRPr>
    </a:lvl1pPr>
    <a:lvl2pPr marL="457200" algn="ctr" rtl="0" fontAlgn="base">
      <a:spcBef>
        <a:spcPct val="0"/>
      </a:spcBef>
      <a:spcAft>
        <a:spcPct val="0"/>
      </a:spcAft>
      <a:defRPr kumimoji="1" sz="1600" b="1" kern="1200">
        <a:solidFill>
          <a:srgbClr val="CC3300"/>
        </a:solidFill>
        <a:latin typeface="Arial" pitchFamily="34" charset="0"/>
        <a:ea typeface="ＭＳ Ｐゴシック" pitchFamily="34" charset="-128"/>
        <a:cs typeface="+mn-cs"/>
      </a:defRPr>
    </a:lvl2pPr>
    <a:lvl3pPr marL="914400" algn="ctr" rtl="0" fontAlgn="base">
      <a:spcBef>
        <a:spcPct val="0"/>
      </a:spcBef>
      <a:spcAft>
        <a:spcPct val="0"/>
      </a:spcAft>
      <a:defRPr kumimoji="1" sz="1600" b="1" kern="1200">
        <a:solidFill>
          <a:srgbClr val="CC3300"/>
        </a:solidFill>
        <a:latin typeface="Arial" pitchFamily="34" charset="0"/>
        <a:ea typeface="ＭＳ Ｐゴシック" pitchFamily="34" charset="-128"/>
        <a:cs typeface="+mn-cs"/>
      </a:defRPr>
    </a:lvl3pPr>
    <a:lvl4pPr marL="1371600" algn="ctr" rtl="0" fontAlgn="base">
      <a:spcBef>
        <a:spcPct val="0"/>
      </a:spcBef>
      <a:spcAft>
        <a:spcPct val="0"/>
      </a:spcAft>
      <a:defRPr kumimoji="1" sz="1600" b="1" kern="1200">
        <a:solidFill>
          <a:srgbClr val="CC3300"/>
        </a:solidFill>
        <a:latin typeface="Arial" pitchFamily="34" charset="0"/>
        <a:ea typeface="ＭＳ Ｐゴシック" pitchFamily="34" charset="-128"/>
        <a:cs typeface="+mn-cs"/>
      </a:defRPr>
    </a:lvl4pPr>
    <a:lvl5pPr marL="1828800" algn="ctr" rtl="0" fontAlgn="base">
      <a:spcBef>
        <a:spcPct val="0"/>
      </a:spcBef>
      <a:spcAft>
        <a:spcPct val="0"/>
      </a:spcAft>
      <a:defRPr kumimoji="1" sz="1600" b="1" kern="1200">
        <a:solidFill>
          <a:srgbClr val="CC3300"/>
        </a:solidFill>
        <a:latin typeface="Arial" pitchFamily="34" charset="0"/>
        <a:ea typeface="ＭＳ Ｐゴシック" pitchFamily="34" charset="-128"/>
        <a:cs typeface="+mn-cs"/>
      </a:defRPr>
    </a:lvl5pPr>
    <a:lvl6pPr marL="2286000" algn="l" defTabSz="914400" rtl="0" eaLnBrk="1" latinLnBrk="0" hangingPunct="1">
      <a:defRPr kumimoji="1" sz="1600" b="1" kern="1200">
        <a:solidFill>
          <a:srgbClr val="CC3300"/>
        </a:solidFill>
        <a:latin typeface="Arial" pitchFamily="34" charset="0"/>
        <a:ea typeface="ＭＳ Ｐゴシック" pitchFamily="34" charset="-128"/>
        <a:cs typeface="+mn-cs"/>
      </a:defRPr>
    </a:lvl6pPr>
    <a:lvl7pPr marL="2743200" algn="l" defTabSz="914400" rtl="0" eaLnBrk="1" latinLnBrk="0" hangingPunct="1">
      <a:defRPr kumimoji="1" sz="1600" b="1" kern="1200">
        <a:solidFill>
          <a:srgbClr val="CC3300"/>
        </a:solidFill>
        <a:latin typeface="Arial" pitchFamily="34" charset="0"/>
        <a:ea typeface="ＭＳ Ｐゴシック" pitchFamily="34" charset="-128"/>
        <a:cs typeface="+mn-cs"/>
      </a:defRPr>
    </a:lvl7pPr>
    <a:lvl8pPr marL="3200400" algn="l" defTabSz="914400" rtl="0" eaLnBrk="1" latinLnBrk="0" hangingPunct="1">
      <a:defRPr kumimoji="1" sz="1600" b="1" kern="1200">
        <a:solidFill>
          <a:srgbClr val="CC3300"/>
        </a:solidFill>
        <a:latin typeface="Arial" pitchFamily="34" charset="0"/>
        <a:ea typeface="ＭＳ Ｐゴシック" pitchFamily="34" charset="-128"/>
        <a:cs typeface="+mn-cs"/>
      </a:defRPr>
    </a:lvl8pPr>
    <a:lvl9pPr marL="3657600" algn="l" defTabSz="914400" rtl="0" eaLnBrk="1" latinLnBrk="0" hangingPunct="1">
      <a:defRPr kumimoji="1" sz="1600" b="1" kern="1200">
        <a:solidFill>
          <a:srgbClr val="CC3300"/>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305">
          <p15:clr>
            <a:srgbClr val="A4A3A4"/>
          </p15:clr>
        </p15:guide>
        <p15:guide id="2" pos="302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clrMode="bw"/>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6FFFF"/>
    <a:srgbClr val="FFFF00"/>
    <a:srgbClr val="CC3300"/>
    <a:srgbClr val="FFFFFF"/>
    <a:srgbClr val="FF00FF"/>
    <a:srgbClr val="000066"/>
    <a:srgbClr val="0000FF"/>
    <a:srgbClr val="00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napVertSplitter="1" vertBarState="minimized" horzBarState="maximized">
    <p:restoredLeft sz="13429" autoAdjust="0"/>
    <p:restoredTop sz="86392" autoAdjust="0"/>
  </p:normalViewPr>
  <p:slideViewPr>
    <p:cSldViewPr>
      <p:cViewPr varScale="1">
        <p:scale>
          <a:sx n="109" d="100"/>
          <a:sy n="109" d="100"/>
        </p:scale>
        <p:origin x="420" y="78"/>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75" d="100"/>
          <a:sy n="75" d="100"/>
        </p:scale>
        <p:origin x="-1484" y="-72"/>
      </p:cViewPr>
      <p:guideLst>
        <p:guide orient="horz" pos="2305"/>
        <p:guide pos="3025"/>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8786" name="Rectangle 2"/>
          <p:cNvSpPr>
            <a:spLocks noGrp="1" noChangeArrowheads="1"/>
          </p:cNvSpPr>
          <p:nvPr>
            <p:ph type="hdr" sz="quarter"/>
          </p:nvPr>
        </p:nvSpPr>
        <p:spPr bwMode="auto">
          <a:xfrm>
            <a:off x="5" y="3"/>
            <a:ext cx="4171355" cy="339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534" tIns="45768" rIns="91534" bIns="45768" numCol="1" anchor="ctr" anchorCtr="0" compatLnSpc="1">
            <a:prstTxWarp prst="textNoShape">
              <a:avLst/>
            </a:prstTxWarp>
          </a:bodyPr>
          <a:lstStyle>
            <a:lvl1pPr algn="l" defTabSz="915567">
              <a:defRPr sz="1200" b="0" smtClean="0">
                <a:solidFill>
                  <a:srgbClr val="3399FF"/>
                </a:solidFill>
                <a:latin typeface="Times New Roman" pitchFamily="18" charset="0"/>
                <a:ea typeface="宋体" pitchFamily="2" charset="-122"/>
              </a:defRPr>
            </a:lvl1pPr>
          </a:lstStyle>
          <a:p>
            <a:pPr>
              <a:defRPr/>
            </a:pPr>
            <a:endParaRPr lang="en-US" altLang="zh-CN"/>
          </a:p>
        </p:txBody>
      </p:sp>
      <p:sp>
        <p:nvSpPr>
          <p:cNvPr id="118787" name="Rectangle 3"/>
          <p:cNvSpPr>
            <a:spLocks noGrp="1" noChangeArrowheads="1"/>
          </p:cNvSpPr>
          <p:nvPr>
            <p:ph type="dt" sz="quarter" idx="1"/>
          </p:nvPr>
        </p:nvSpPr>
        <p:spPr bwMode="auto">
          <a:xfrm>
            <a:off x="5490271" y="3"/>
            <a:ext cx="4063008" cy="339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534" tIns="45768" rIns="91534" bIns="45768" numCol="1" anchor="ctr" anchorCtr="0" compatLnSpc="1">
            <a:prstTxWarp prst="textNoShape">
              <a:avLst/>
            </a:prstTxWarp>
          </a:bodyPr>
          <a:lstStyle>
            <a:lvl1pPr algn="r" defTabSz="915567">
              <a:defRPr sz="1200" b="0" smtClean="0">
                <a:solidFill>
                  <a:srgbClr val="3399FF"/>
                </a:solidFill>
                <a:latin typeface="Times New Roman" pitchFamily="18" charset="0"/>
                <a:ea typeface="宋体" pitchFamily="2" charset="-122"/>
              </a:defRPr>
            </a:lvl1pPr>
          </a:lstStyle>
          <a:p>
            <a:pPr>
              <a:defRPr/>
            </a:pPr>
            <a:endParaRPr lang="en-US" altLang="zh-CN"/>
          </a:p>
        </p:txBody>
      </p:sp>
      <p:sp>
        <p:nvSpPr>
          <p:cNvPr id="118788" name="Rectangle 4"/>
          <p:cNvSpPr>
            <a:spLocks noGrp="1" noChangeArrowheads="1"/>
          </p:cNvSpPr>
          <p:nvPr>
            <p:ph type="ftr" sz="quarter" idx="2"/>
          </p:nvPr>
        </p:nvSpPr>
        <p:spPr bwMode="auto">
          <a:xfrm>
            <a:off x="5" y="6972906"/>
            <a:ext cx="4171355" cy="339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534" tIns="45768" rIns="91534" bIns="45768" numCol="1" anchor="b" anchorCtr="0" compatLnSpc="1">
            <a:prstTxWarp prst="textNoShape">
              <a:avLst/>
            </a:prstTxWarp>
          </a:bodyPr>
          <a:lstStyle>
            <a:lvl1pPr algn="l" defTabSz="915567">
              <a:defRPr sz="1200" b="0" smtClean="0">
                <a:solidFill>
                  <a:srgbClr val="3399FF"/>
                </a:solidFill>
                <a:latin typeface="Times New Roman" pitchFamily="18" charset="0"/>
                <a:ea typeface="宋体" pitchFamily="2" charset="-122"/>
              </a:defRPr>
            </a:lvl1pPr>
          </a:lstStyle>
          <a:p>
            <a:pPr>
              <a:defRPr/>
            </a:pPr>
            <a:endParaRPr lang="en-US" altLang="zh-CN"/>
          </a:p>
        </p:txBody>
      </p:sp>
      <p:sp>
        <p:nvSpPr>
          <p:cNvPr id="118789" name="Rectangle 5"/>
          <p:cNvSpPr>
            <a:spLocks noGrp="1" noChangeArrowheads="1"/>
          </p:cNvSpPr>
          <p:nvPr>
            <p:ph type="sldNum" sz="quarter" idx="3"/>
          </p:nvPr>
        </p:nvSpPr>
        <p:spPr bwMode="auto">
          <a:xfrm>
            <a:off x="5490271" y="6972906"/>
            <a:ext cx="4063008" cy="339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534" tIns="45768" rIns="91534" bIns="45768" numCol="1" anchor="b" anchorCtr="0" compatLnSpc="1">
            <a:prstTxWarp prst="textNoShape">
              <a:avLst/>
            </a:prstTxWarp>
          </a:bodyPr>
          <a:lstStyle>
            <a:lvl1pPr algn="r" defTabSz="915567">
              <a:defRPr sz="1200" b="0" smtClean="0">
                <a:solidFill>
                  <a:srgbClr val="3399FF"/>
                </a:solidFill>
                <a:latin typeface="Times New Roman" pitchFamily="18" charset="0"/>
                <a:ea typeface="宋体" pitchFamily="2" charset="-122"/>
              </a:defRPr>
            </a:lvl1pPr>
          </a:lstStyle>
          <a:p>
            <a:pPr>
              <a:defRPr/>
            </a:pPr>
            <a:fld id="{04025EC2-FFDB-4906-9643-3BA92090FF74}" type="slidenum">
              <a:rPr lang="en-US" altLang="zh-CN"/>
              <a:pPr>
                <a:defRPr/>
              </a:pPr>
              <a:t>‹#›</a:t>
            </a:fld>
            <a:endParaRPr lang="en-US" altLang="zh-CN"/>
          </a:p>
        </p:txBody>
      </p:sp>
    </p:spTree>
    <p:extLst>
      <p:ext uri="{BB962C8B-B14F-4D97-AF65-F5344CB8AC3E}">
        <p14:creationId xmlns:p14="http://schemas.microsoft.com/office/powerpoint/2010/main" val="1283613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4160937" cy="365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534" tIns="45768" rIns="91534" bIns="45768" numCol="1" anchor="t" anchorCtr="0" compatLnSpc="1">
            <a:prstTxWarp prst="textNoShape">
              <a:avLst/>
            </a:prstTxWarp>
          </a:bodyPr>
          <a:lstStyle>
            <a:lvl1pPr algn="l" defTabSz="915567">
              <a:defRPr sz="1200" b="0" smtClean="0">
                <a:solidFill>
                  <a:schemeClr val="tx1"/>
                </a:solidFill>
                <a:latin typeface="Times New Roman" pitchFamily="18" charset="0"/>
                <a:ea typeface="宋体" pitchFamily="2" charset="-122"/>
              </a:defRPr>
            </a:lvl1pPr>
          </a:lstStyle>
          <a:p>
            <a:pPr>
              <a:defRPr/>
            </a:pPr>
            <a:endParaRPr lang="en-US" altLang="zh-CN"/>
          </a:p>
        </p:txBody>
      </p:sp>
      <p:sp>
        <p:nvSpPr>
          <p:cNvPr id="8195" name="Rectangle 3"/>
          <p:cNvSpPr>
            <a:spLocks noGrp="1" noChangeArrowheads="1"/>
          </p:cNvSpPr>
          <p:nvPr>
            <p:ph type="dt" idx="1"/>
          </p:nvPr>
        </p:nvSpPr>
        <p:spPr bwMode="auto">
          <a:xfrm>
            <a:off x="5440265" y="0"/>
            <a:ext cx="4160936" cy="365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534" tIns="45768" rIns="91534" bIns="45768" numCol="1" anchor="t" anchorCtr="0" compatLnSpc="1">
            <a:prstTxWarp prst="textNoShape">
              <a:avLst/>
            </a:prstTxWarp>
          </a:bodyPr>
          <a:lstStyle>
            <a:lvl1pPr algn="r" defTabSz="915567">
              <a:defRPr sz="1200" b="0" smtClean="0">
                <a:solidFill>
                  <a:schemeClr val="tx1"/>
                </a:solidFill>
                <a:latin typeface="Times New Roman" pitchFamily="18" charset="0"/>
                <a:ea typeface="宋体" pitchFamily="2" charset="-122"/>
              </a:defRPr>
            </a:lvl1pPr>
          </a:lstStyle>
          <a:p>
            <a:pPr>
              <a:defRPr/>
            </a:pPr>
            <a:endParaRPr lang="en-US" altLang="zh-CN"/>
          </a:p>
        </p:txBody>
      </p:sp>
      <p:sp>
        <p:nvSpPr>
          <p:cNvPr id="8198" name="Rectangle 6"/>
          <p:cNvSpPr>
            <a:spLocks noGrp="1" noChangeArrowheads="1"/>
          </p:cNvSpPr>
          <p:nvPr>
            <p:ph type="ftr" sz="quarter" idx="4"/>
          </p:nvPr>
        </p:nvSpPr>
        <p:spPr bwMode="auto">
          <a:xfrm>
            <a:off x="0" y="6949924"/>
            <a:ext cx="4160937" cy="365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534" tIns="45768" rIns="91534" bIns="45768" numCol="1" anchor="b" anchorCtr="0" compatLnSpc="1">
            <a:prstTxWarp prst="textNoShape">
              <a:avLst/>
            </a:prstTxWarp>
          </a:bodyPr>
          <a:lstStyle>
            <a:lvl1pPr algn="l" defTabSz="915567">
              <a:defRPr sz="1200" b="0" smtClean="0">
                <a:solidFill>
                  <a:schemeClr val="tx1"/>
                </a:solidFill>
                <a:latin typeface="Times New Roman" pitchFamily="18" charset="0"/>
                <a:ea typeface="宋体" pitchFamily="2" charset="-122"/>
              </a:defRPr>
            </a:lvl1pPr>
          </a:lstStyle>
          <a:p>
            <a:pPr>
              <a:defRPr/>
            </a:pPr>
            <a:endParaRPr lang="en-US" altLang="zh-CN"/>
          </a:p>
        </p:txBody>
      </p:sp>
      <p:sp>
        <p:nvSpPr>
          <p:cNvPr id="8199" name="Rectangle 7"/>
          <p:cNvSpPr>
            <a:spLocks noGrp="1" noChangeArrowheads="1"/>
          </p:cNvSpPr>
          <p:nvPr>
            <p:ph type="sldNum" sz="quarter" idx="5"/>
          </p:nvPr>
        </p:nvSpPr>
        <p:spPr bwMode="auto">
          <a:xfrm>
            <a:off x="5440265" y="6949924"/>
            <a:ext cx="4160936" cy="365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534" tIns="45768" rIns="91534" bIns="45768" numCol="1" anchor="b" anchorCtr="0" compatLnSpc="1">
            <a:prstTxWarp prst="textNoShape">
              <a:avLst/>
            </a:prstTxWarp>
          </a:bodyPr>
          <a:lstStyle>
            <a:lvl1pPr algn="r" defTabSz="915567">
              <a:defRPr sz="1200" b="0" smtClean="0">
                <a:solidFill>
                  <a:schemeClr val="tx1"/>
                </a:solidFill>
                <a:latin typeface="Times New Roman" pitchFamily="18" charset="0"/>
                <a:ea typeface="宋体" pitchFamily="2" charset="-122"/>
              </a:defRPr>
            </a:lvl1pPr>
          </a:lstStyle>
          <a:p>
            <a:pPr>
              <a:defRPr/>
            </a:pPr>
            <a:fld id="{509E94E2-519C-4395-920A-2A151C007A2D}" type="slidenum">
              <a:rPr lang="en-US" altLang="zh-CN"/>
              <a:pPr>
                <a:defRPr/>
              </a:pPr>
              <a:t>‹#›</a:t>
            </a:fld>
            <a:endParaRPr lang="en-US" altLang="zh-CN"/>
          </a:p>
        </p:txBody>
      </p:sp>
    </p:spTree>
    <p:extLst>
      <p:ext uri="{BB962C8B-B14F-4D97-AF65-F5344CB8AC3E}">
        <p14:creationId xmlns:p14="http://schemas.microsoft.com/office/powerpoint/2010/main" val="15189703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charset="0"/>
        <a:ea typeface="ＭＳ Ｐゴシック" pitchFamily="34" charset="-128"/>
        <a:cs typeface="Arial" pitchFamily="34" charset="0"/>
      </a:defRPr>
    </a:lvl1pPr>
    <a:lvl2pPr marL="457200" algn="l" rtl="0" eaLnBrk="0" fontAlgn="base" hangingPunct="0">
      <a:spcBef>
        <a:spcPct val="30000"/>
      </a:spcBef>
      <a:spcAft>
        <a:spcPct val="0"/>
      </a:spcAft>
      <a:defRPr kumimoji="1" sz="1200" kern="1200">
        <a:solidFill>
          <a:schemeClr val="tx1"/>
        </a:solidFill>
        <a:latin typeface="Times New Roman" charset="0"/>
        <a:ea typeface="宋体" pitchFamily="2" charset="-122"/>
        <a:cs typeface="Arial" pitchFamily="34" charset="0"/>
      </a:defRPr>
    </a:lvl2pPr>
    <a:lvl3pPr marL="914400" algn="l" rtl="0" eaLnBrk="0" fontAlgn="base" hangingPunct="0">
      <a:spcBef>
        <a:spcPct val="30000"/>
      </a:spcBef>
      <a:spcAft>
        <a:spcPct val="0"/>
      </a:spcAft>
      <a:defRPr kumimoji="1" sz="1200" kern="1200">
        <a:solidFill>
          <a:schemeClr val="tx1"/>
        </a:solidFill>
        <a:latin typeface="Times New Roman" charset="0"/>
        <a:ea typeface="宋体" pitchFamily="2" charset="-122"/>
        <a:cs typeface="Arial" pitchFamily="34" charset="0"/>
      </a:defRPr>
    </a:lvl3pPr>
    <a:lvl4pPr marL="1371600" algn="l" rtl="0" eaLnBrk="0" fontAlgn="base" hangingPunct="0">
      <a:spcBef>
        <a:spcPct val="30000"/>
      </a:spcBef>
      <a:spcAft>
        <a:spcPct val="0"/>
      </a:spcAft>
      <a:defRPr kumimoji="1" sz="1200" kern="1200">
        <a:solidFill>
          <a:schemeClr val="tx1"/>
        </a:solidFill>
        <a:latin typeface="Times New Roman" charset="0"/>
        <a:ea typeface="宋体" pitchFamily="2" charset="-122"/>
        <a:cs typeface="Arial" pitchFamily="34" charset="0"/>
      </a:defRPr>
    </a:lvl4pPr>
    <a:lvl5pPr marL="1828800" algn="l" rtl="0" eaLnBrk="0" fontAlgn="base" hangingPunct="0">
      <a:spcBef>
        <a:spcPct val="30000"/>
      </a:spcBef>
      <a:spcAft>
        <a:spcPct val="0"/>
      </a:spcAft>
      <a:defRPr kumimoji="1" sz="1200" kern="1200">
        <a:solidFill>
          <a:schemeClr val="tx1"/>
        </a:solidFill>
        <a:latin typeface="Times New Roman" charset="0"/>
        <a:ea typeface="宋体" pitchFamily="2" charset="-122"/>
        <a:cs typeface="Arial" pitchFamily="34"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FA6FD0-E6F4-4AB0-92EC-BA076BB17BE2}" type="slidenum">
              <a:rPr lang="zh-CN" altLang="en-US"/>
              <a:pPr/>
              <a:t>1</a:t>
            </a:fld>
            <a:endParaRPr lang="en-US" altLang="zh-CN"/>
          </a:p>
        </p:txBody>
      </p:sp>
      <p:sp>
        <p:nvSpPr>
          <p:cNvPr id="1067010" name="Rectangle 2"/>
          <p:cNvSpPr>
            <a:spLocks noGrp="1" noRot="1" noChangeAspect="1" noChangeArrowheads="1" noTextEdit="1"/>
          </p:cNvSpPr>
          <p:nvPr>
            <p:ph type="sldImg"/>
          </p:nvPr>
        </p:nvSpPr>
        <p:spPr>
          <a:xfrm>
            <a:off x="3001963" y="566738"/>
            <a:ext cx="3627437" cy="2720975"/>
          </a:xfrm>
          <a:prstGeom prst="rect">
            <a:avLst/>
          </a:prstGeom>
          <a:ln/>
        </p:spPr>
      </p:sp>
      <p:sp>
        <p:nvSpPr>
          <p:cNvPr id="1067011" name="Rectangle 3"/>
          <p:cNvSpPr>
            <a:spLocks noGrp="1" noChangeArrowheads="1"/>
          </p:cNvSpPr>
          <p:nvPr>
            <p:ph type="body" idx="1"/>
          </p:nvPr>
        </p:nvSpPr>
        <p:spPr>
          <a:xfrm>
            <a:off x="1281411" y="3474967"/>
            <a:ext cx="7038380" cy="3279019"/>
          </a:xfrm>
          <a:prstGeom prst="rect">
            <a:avLst/>
          </a:prstGeom>
        </p:spPr>
        <p:txBody>
          <a:bodyPr lIns="94754" tIns="47375" rIns="94754" bIns="47375"/>
          <a:lstStyle/>
          <a:p>
            <a:pPr defTabSz="958173"/>
            <a:endParaRPr lang="zh-CN" altLang="en-US"/>
          </a:p>
        </p:txBody>
      </p:sp>
    </p:spTree>
    <p:extLst>
      <p:ext uri="{BB962C8B-B14F-4D97-AF65-F5344CB8AC3E}">
        <p14:creationId xmlns:p14="http://schemas.microsoft.com/office/powerpoint/2010/main" val="4213617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71800" y="549275"/>
            <a:ext cx="3657600" cy="2743200"/>
          </a:xfrm>
          <a:prstGeom prst="rect">
            <a:avLst/>
          </a:prstGeom>
        </p:spPr>
      </p:sp>
      <p:sp>
        <p:nvSpPr>
          <p:cNvPr id="3" name="备注占位符 2"/>
          <p:cNvSpPr>
            <a:spLocks noGrp="1"/>
          </p:cNvSpPr>
          <p:nvPr>
            <p:ph type="body" idx="1"/>
          </p:nvPr>
        </p:nvSpPr>
        <p:spPr>
          <a:xfrm>
            <a:off x="960120" y="3474720"/>
            <a:ext cx="7680960" cy="3291840"/>
          </a:xfrm>
          <a:prstGeom prst="rect">
            <a:avLst/>
          </a:prstGeom>
        </p:spPr>
        <p:txBody>
          <a:bodyPr lIns="91430" tIns="45715" rIns="91430" bIns="45715"/>
          <a:lstStyle/>
          <a:p>
            <a:pPr defTabSz="914301">
              <a:defRPr/>
            </a:pPr>
            <a:r>
              <a:rPr lang="zh-CN" altLang="zh-CN" dirty="0">
                <a:latin typeface="Arial" charset="0"/>
                <a:ea typeface="+mn-ea"/>
                <a:cs typeface="+mn-cs"/>
              </a:rPr>
              <a:t>使用状态计算</a:t>
            </a:r>
            <a:r>
              <a:rPr lang="en-US" altLang="zh-CN" dirty="0">
                <a:latin typeface="Arial" charset="0"/>
                <a:ea typeface="+mn-ea"/>
                <a:cs typeface="+mn-cs"/>
              </a:rPr>
              <a:t> </a:t>
            </a:r>
            <a:endParaRPr lang="zh-CN" altLang="zh-CN" dirty="0">
              <a:latin typeface="Arial" charset="0"/>
              <a:ea typeface="+mn-ea"/>
              <a:cs typeface="+mn-cs"/>
            </a:endParaRPr>
          </a:p>
          <a:p>
            <a:endParaRPr lang="zh-CN" altLang="en-US" dirty="0"/>
          </a:p>
        </p:txBody>
      </p:sp>
      <p:sp>
        <p:nvSpPr>
          <p:cNvPr id="4" name="页脚占位符 3"/>
          <p:cNvSpPr>
            <a:spLocks noGrp="1"/>
          </p:cNvSpPr>
          <p:nvPr>
            <p:ph type="ftr" sz="quarter" idx="10"/>
          </p:nvPr>
        </p:nvSpPr>
        <p:spPr/>
        <p:txBody>
          <a:bodyPr/>
          <a:lstStyle/>
          <a:p>
            <a:pPr>
              <a:defRPr/>
            </a:pPr>
            <a:endParaRPr lang="en-US" altLang="zh-CN"/>
          </a:p>
        </p:txBody>
      </p:sp>
      <p:sp>
        <p:nvSpPr>
          <p:cNvPr id="5" name="灯片编号占位符 4"/>
          <p:cNvSpPr>
            <a:spLocks noGrp="1"/>
          </p:cNvSpPr>
          <p:nvPr>
            <p:ph type="sldNum" sz="quarter" idx="11"/>
          </p:nvPr>
        </p:nvSpPr>
        <p:spPr/>
        <p:txBody>
          <a:bodyPr/>
          <a:lstStyle/>
          <a:p>
            <a:pPr>
              <a:defRPr/>
            </a:pPr>
            <a:fld id="{FE3351F9-C96D-4E4D-BE6E-B58862A8DB88}" type="slidenum">
              <a:rPr lang="zh-CN" altLang="en-US" smtClean="0"/>
              <a:pPr>
                <a:defRPr/>
              </a:pPr>
              <a:t>11</a:t>
            </a:fld>
            <a:endParaRPr lang="en-US" altLang="zh-CN"/>
          </a:p>
        </p:txBody>
      </p:sp>
    </p:spTree>
    <p:extLst>
      <p:ext uri="{BB962C8B-B14F-4D97-AF65-F5344CB8AC3E}">
        <p14:creationId xmlns:p14="http://schemas.microsoft.com/office/powerpoint/2010/main" val="40491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71800" y="549275"/>
            <a:ext cx="3657600" cy="2743200"/>
          </a:xfrm>
          <a:prstGeom prst="rect">
            <a:avLst/>
          </a:prstGeom>
        </p:spPr>
      </p:sp>
      <p:sp>
        <p:nvSpPr>
          <p:cNvPr id="3" name="备注占位符 2"/>
          <p:cNvSpPr>
            <a:spLocks noGrp="1"/>
          </p:cNvSpPr>
          <p:nvPr>
            <p:ph type="body" idx="1"/>
          </p:nvPr>
        </p:nvSpPr>
        <p:spPr>
          <a:xfrm>
            <a:off x="960120" y="3474720"/>
            <a:ext cx="7680960" cy="3291840"/>
          </a:xfrm>
          <a:prstGeom prst="rect">
            <a:avLst/>
          </a:prstGeom>
        </p:spPr>
        <p:txBody>
          <a:bodyPr lIns="91430" tIns="45715" rIns="91430" bIns="45715"/>
          <a:lstStyle/>
          <a:p>
            <a:pPr defTabSz="914301">
              <a:defRPr/>
            </a:pPr>
            <a:r>
              <a:rPr lang="zh-CN" altLang="zh-CN" dirty="0">
                <a:latin typeface="Arial" charset="0"/>
                <a:ea typeface="+mn-ea"/>
                <a:cs typeface="+mn-cs"/>
              </a:rPr>
              <a:t>使用分布式计算</a:t>
            </a:r>
          </a:p>
          <a:p>
            <a:endParaRPr lang="zh-CN" altLang="en-US" dirty="0"/>
          </a:p>
        </p:txBody>
      </p:sp>
      <p:sp>
        <p:nvSpPr>
          <p:cNvPr id="4" name="页脚占位符 3"/>
          <p:cNvSpPr>
            <a:spLocks noGrp="1"/>
          </p:cNvSpPr>
          <p:nvPr>
            <p:ph type="ftr" sz="quarter" idx="10"/>
          </p:nvPr>
        </p:nvSpPr>
        <p:spPr/>
        <p:txBody>
          <a:bodyPr/>
          <a:lstStyle/>
          <a:p>
            <a:pPr>
              <a:defRPr/>
            </a:pPr>
            <a:endParaRPr lang="en-US" altLang="zh-CN"/>
          </a:p>
        </p:txBody>
      </p:sp>
      <p:sp>
        <p:nvSpPr>
          <p:cNvPr id="5" name="灯片编号占位符 4"/>
          <p:cNvSpPr>
            <a:spLocks noGrp="1"/>
          </p:cNvSpPr>
          <p:nvPr>
            <p:ph type="sldNum" sz="quarter" idx="11"/>
          </p:nvPr>
        </p:nvSpPr>
        <p:spPr/>
        <p:txBody>
          <a:bodyPr/>
          <a:lstStyle/>
          <a:p>
            <a:pPr>
              <a:defRPr/>
            </a:pPr>
            <a:fld id="{FE3351F9-C96D-4E4D-BE6E-B58862A8DB88}" type="slidenum">
              <a:rPr lang="zh-CN" altLang="en-US" smtClean="0"/>
              <a:pPr>
                <a:defRPr/>
              </a:pPr>
              <a:t>12</a:t>
            </a:fld>
            <a:endParaRPr lang="en-US" altLang="zh-CN"/>
          </a:p>
        </p:txBody>
      </p:sp>
    </p:spTree>
    <p:extLst>
      <p:ext uri="{BB962C8B-B14F-4D97-AF65-F5344CB8AC3E}">
        <p14:creationId xmlns:p14="http://schemas.microsoft.com/office/powerpoint/2010/main" val="2541321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154363" y="914400"/>
            <a:ext cx="3292475" cy="2468563"/>
          </a:xfrm>
          <a:prstGeom prst="rect">
            <a:avLst/>
          </a:prstGeom>
          <a:noFill/>
          <a:ln w="12700">
            <a:solidFill>
              <a:prstClr val="black"/>
            </a:solidFill>
          </a:ln>
        </p:spPr>
      </p:sp>
      <p:sp>
        <p:nvSpPr>
          <p:cNvPr id="3" name="备注占位符 2"/>
          <p:cNvSpPr>
            <a:spLocks noGrp="1"/>
          </p:cNvSpPr>
          <p:nvPr>
            <p:ph type="body" idx="1"/>
          </p:nvPr>
        </p:nvSpPr>
        <p:spPr>
          <a:xfrm>
            <a:off x="960440" y="3521077"/>
            <a:ext cx="7680325" cy="2879725"/>
          </a:xfrm>
          <a:prstGeom prst="rect">
            <a:avLst/>
          </a:prstGeom>
        </p:spPr>
        <p:txBody>
          <a:bodyPr lIns="91427" tIns="45714" rIns="91427" bIns="45714"/>
          <a:lstStyle/>
          <a:p>
            <a:endParaRPr lang="zh-CN" altLang="en-US" dirty="0"/>
          </a:p>
        </p:txBody>
      </p:sp>
      <p:sp>
        <p:nvSpPr>
          <p:cNvPr id="4" name="灯片编号占位符 3"/>
          <p:cNvSpPr>
            <a:spLocks noGrp="1"/>
          </p:cNvSpPr>
          <p:nvPr>
            <p:ph type="sldNum" sz="quarter" idx="10"/>
          </p:nvPr>
        </p:nvSpPr>
        <p:spPr/>
        <p:txBody>
          <a:bodyPr/>
          <a:lstStyle/>
          <a:p>
            <a:pPr>
              <a:defRPr/>
            </a:pPr>
            <a:fld id="{509E94E2-519C-4395-920A-2A151C007A2D}" type="slidenum">
              <a:rPr lang="en-US" altLang="zh-CN" smtClean="0"/>
              <a:pPr>
                <a:defRPr/>
              </a:pPr>
              <a:t>13</a:t>
            </a:fld>
            <a:endParaRPr lang="en-US" altLang="zh-CN"/>
          </a:p>
        </p:txBody>
      </p:sp>
    </p:spTree>
    <p:extLst>
      <p:ext uri="{BB962C8B-B14F-4D97-AF65-F5344CB8AC3E}">
        <p14:creationId xmlns:p14="http://schemas.microsoft.com/office/powerpoint/2010/main" val="27697690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71800" y="549275"/>
            <a:ext cx="3657600" cy="2743200"/>
          </a:xfrm>
          <a:prstGeom prst="rect">
            <a:avLst/>
          </a:prstGeom>
        </p:spPr>
      </p:sp>
      <p:sp>
        <p:nvSpPr>
          <p:cNvPr id="3" name="备注占位符 2"/>
          <p:cNvSpPr>
            <a:spLocks noGrp="1"/>
          </p:cNvSpPr>
          <p:nvPr>
            <p:ph type="body" idx="1"/>
          </p:nvPr>
        </p:nvSpPr>
        <p:spPr>
          <a:xfrm>
            <a:off x="960120" y="3474720"/>
            <a:ext cx="7680960" cy="3291840"/>
          </a:xfrm>
          <a:prstGeom prst="rect">
            <a:avLst/>
          </a:prstGeom>
        </p:spPr>
        <p:txBody>
          <a:bodyPr lIns="91430" tIns="45715" rIns="91430" bIns="45715"/>
          <a:lstStyle/>
          <a:p>
            <a:endParaRPr lang="zh-CN" altLang="en-US" dirty="0"/>
          </a:p>
        </p:txBody>
      </p:sp>
      <p:sp>
        <p:nvSpPr>
          <p:cNvPr id="4" name="页脚占位符 3"/>
          <p:cNvSpPr>
            <a:spLocks noGrp="1"/>
          </p:cNvSpPr>
          <p:nvPr>
            <p:ph type="ftr" sz="quarter" idx="10"/>
          </p:nvPr>
        </p:nvSpPr>
        <p:spPr/>
        <p:txBody>
          <a:bodyPr/>
          <a:lstStyle/>
          <a:p>
            <a:pPr>
              <a:defRPr/>
            </a:pPr>
            <a:endParaRPr lang="en-US" altLang="zh-CN"/>
          </a:p>
        </p:txBody>
      </p:sp>
      <p:sp>
        <p:nvSpPr>
          <p:cNvPr id="5" name="灯片编号占位符 4"/>
          <p:cNvSpPr>
            <a:spLocks noGrp="1"/>
          </p:cNvSpPr>
          <p:nvPr>
            <p:ph type="sldNum" sz="quarter" idx="11"/>
          </p:nvPr>
        </p:nvSpPr>
        <p:spPr/>
        <p:txBody>
          <a:bodyPr/>
          <a:lstStyle/>
          <a:p>
            <a:pPr>
              <a:defRPr/>
            </a:pPr>
            <a:fld id="{FE3351F9-C96D-4E4D-BE6E-B58862A8DB88}" type="slidenum">
              <a:rPr lang="zh-CN" altLang="en-US" smtClean="0"/>
              <a:pPr>
                <a:defRPr/>
              </a:pPr>
              <a:t>14</a:t>
            </a:fld>
            <a:endParaRPr lang="en-US" altLang="zh-CN"/>
          </a:p>
        </p:txBody>
      </p:sp>
    </p:spTree>
    <p:extLst>
      <p:ext uri="{BB962C8B-B14F-4D97-AF65-F5344CB8AC3E}">
        <p14:creationId xmlns:p14="http://schemas.microsoft.com/office/powerpoint/2010/main" val="15456023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71800" y="549275"/>
            <a:ext cx="3657600" cy="2743200"/>
          </a:xfrm>
          <a:prstGeom prst="rect">
            <a:avLst/>
          </a:prstGeom>
        </p:spPr>
      </p:sp>
      <p:sp>
        <p:nvSpPr>
          <p:cNvPr id="3" name="备注占位符 2"/>
          <p:cNvSpPr>
            <a:spLocks noGrp="1"/>
          </p:cNvSpPr>
          <p:nvPr>
            <p:ph type="body" idx="1"/>
          </p:nvPr>
        </p:nvSpPr>
        <p:spPr>
          <a:xfrm>
            <a:off x="960120" y="3474720"/>
            <a:ext cx="7680960" cy="3291840"/>
          </a:xfrm>
          <a:prstGeom prst="rect">
            <a:avLst/>
          </a:prstGeom>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Arial" charset="0"/>
                <a:ea typeface="+mn-ea"/>
                <a:cs typeface="+mn-cs"/>
              </a:rPr>
              <a:t>深度网络模型与大脑运作原理相似，但并非直接模拟神经元如何工作，而是一种简单抽象的神经元网络。人工神经元不会产生脉冲，只会生成数值。神经元的函数就是通过非线性函数计算输入的加权乘以权重之和。</a:t>
            </a:r>
          </a:p>
          <a:p>
            <a:endParaRPr lang="zh-CN" altLang="en-US" dirty="0"/>
          </a:p>
        </p:txBody>
      </p:sp>
      <p:sp>
        <p:nvSpPr>
          <p:cNvPr id="4" name="页脚占位符 3"/>
          <p:cNvSpPr>
            <a:spLocks noGrp="1"/>
          </p:cNvSpPr>
          <p:nvPr>
            <p:ph type="ftr" sz="quarter" idx="10"/>
          </p:nvPr>
        </p:nvSpPr>
        <p:spPr/>
        <p:txBody>
          <a:bodyPr/>
          <a:lstStyle/>
          <a:p>
            <a:pPr>
              <a:defRPr/>
            </a:pPr>
            <a:endParaRPr lang="en-US" altLang="zh-CN"/>
          </a:p>
        </p:txBody>
      </p:sp>
      <p:sp>
        <p:nvSpPr>
          <p:cNvPr id="5" name="灯片编号占位符 4"/>
          <p:cNvSpPr>
            <a:spLocks noGrp="1"/>
          </p:cNvSpPr>
          <p:nvPr>
            <p:ph type="sldNum" sz="quarter" idx="11"/>
          </p:nvPr>
        </p:nvSpPr>
        <p:spPr/>
        <p:txBody>
          <a:bodyPr/>
          <a:lstStyle/>
          <a:p>
            <a:pPr>
              <a:defRPr/>
            </a:pPr>
            <a:fld id="{FE3351F9-C96D-4E4D-BE6E-B58862A8DB88}" type="slidenum">
              <a:rPr lang="zh-CN" altLang="en-US" smtClean="0"/>
              <a:pPr>
                <a:defRPr/>
              </a:pPr>
              <a:t>15</a:t>
            </a:fld>
            <a:endParaRPr lang="en-US" altLang="zh-CN"/>
          </a:p>
        </p:txBody>
      </p:sp>
    </p:spTree>
    <p:extLst>
      <p:ext uri="{BB962C8B-B14F-4D97-AF65-F5344CB8AC3E}">
        <p14:creationId xmlns:p14="http://schemas.microsoft.com/office/powerpoint/2010/main" val="9490927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2971800" y="547688"/>
            <a:ext cx="3657600" cy="2743200"/>
          </a:xfrm>
          <a:prstGeom prst="rect">
            <a:avLst/>
          </a:prstGeom>
          <a:ln/>
        </p:spPr>
      </p:sp>
      <p:sp>
        <p:nvSpPr>
          <p:cNvPr id="54275" name="Notes Placeholder 2"/>
          <p:cNvSpPr>
            <a:spLocks noGrp="1"/>
          </p:cNvSpPr>
          <p:nvPr>
            <p:ph type="body" idx="1"/>
          </p:nvPr>
        </p:nvSpPr>
        <p:spPr>
          <a:xfrm>
            <a:off x="960121" y="3474722"/>
            <a:ext cx="7680960" cy="329184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700" tIns="48850" rIns="97700" bIns="48850"/>
          <a:lstStyle/>
          <a:p>
            <a:endParaRPr lang="zh-TW" altLang="en-US" smtClean="0">
              <a:latin typeface="Arial" panose="020B0604020202020204" pitchFamily="34" charset="0"/>
            </a:endParaRPr>
          </a:p>
        </p:txBody>
      </p:sp>
      <p:sp>
        <p:nvSpPr>
          <p:cNvPr id="54276" name="Slide Number Placeholder 3"/>
          <p:cNvSpPr txBox="1">
            <a:spLocks noGrp="1"/>
          </p:cNvSpPr>
          <p:nvPr/>
        </p:nvSpPr>
        <p:spPr bwMode="auto">
          <a:xfrm>
            <a:off x="5389567" y="7543801"/>
            <a:ext cx="4124960" cy="397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700" tIns="48850" rIns="97700" bIns="48850" anchor="b"/>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r" eaLnBrk="1" hangingPunct="1"/>
            <a:fld id="{95C2258A-884E-40F9-BE91-E71CF7D5C58A}" type="slidenum">
              <a:rPr lang="en-US" altLang="zh-TW" sz="1200"/>
              <a:pPr algn="r" eaLnBrk="1" hangingPunct="1"/>
              <a:t>16</a:t>
            </a:fld>
            <a:endParaRPr lang="en-US" altLang="zh-TW" sz="1200"/>
          </a:p>
        </p:txBody>
      </p:sp>
    </p:spTree>
    <p:extLst>
      <p:ext uri="{BB962C8B-B14F-4D97-AF65-F5344CB8AC3E}">
        <p14:creationId xmlns:p14="http://schemas.microsoft.com/office/powerpoint/2010/main" val="2016168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xfrm>
            <a:off x="2971800" y="549275"/>
            <a:ext cx="3657600" cy="2743200"/>
          </a:xfrm>
          <a:prstGeom prst="rect">
            <a:avLst/>
          </a:prstGeom>
          <a:noFill/>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sp>
      <p:sp>
        <p:nvSpPr>
          <p:cNvPr id="414723" name="Rectangle 3"/>
          <p:cNvSpPr>
            <a:spLocks noGrp="1" noChangeArrowheads="1"/>
          </p:cNvSpPr>
          <p:nvPr>
            <p:ph type="body" idx="1"/>
          </p:nvPr>
        </p:nvSpPr>
        <p:spPr>
          <a:xfrm>
            <a:off x="960540" y="3474963"/>
            <a:ext cx="7680127" cy="3291114"/>
          </a:xfrm>
          <a:prstGeom prst="rect">
            <a:avLst/>
          </a:prstGeom>
          <a:noFill/>
          <a:extLs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lIns="91417" tIns="45709" rIns="91417" bIns="45709"/>
          <a:lstStyle/>
          <a:p>
            <a:endParaRPr lang="en-US" smtClean="0">
              <a:latin typeface="Times New Roman" pitchFamily="18" charset="0"/>
              <a:ea typeface="ＭＳ Ｐゴシック" pitchFamily="34" charset="-128"/>
            </a:endParaRPr>
          </a:p>
        </p:txBody>
      </p:sp>
    </p:spTree>
    <p:extLst>
      <p:ext uri="{BB962C8B-B14F-4D97-AF65-F5344CB8AC3E}">
        <p14:creationId xmlns:p14="http://schemas.microsoft.com/office/powerpoint/2010/main" val="18288475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154363" y="914400"/>
            <a:ext cx="3292475" cy="2468563"/>
          </a:xfrm>
          <a:prstGeom prst="rect">
            <a:avLst/>
          </a:prstGeom>
          <a:noFill/>
          <a:ln w="12700">
            <a:solidFill>
              <a:prstClr val="black"/>
            </a:solidFill>
          </a:ln>
        </p:spPr>
      </p:sp>
      <p:sp>
        <p:nvSpPr>
          <p:cNvPr id="3" name="备注占位符 2"/>
          <p:cNvSpPr>
            <a:spLocks noGrp="1"/>
          </p:cNvSpPr>
          <p:nvPr>
            <p:ph type="body" idx="1"/>
          </p:nvPr>
        </p:nvSpPr>
        <p:spPr>
          <a:xfrm>
            <a:off x="960440" y="3521077"/>
            <a:ext cx="7680325" cy="2879725"/>
          </a:xfrm>
          <a:prstGeom prst="rect">
            <a:avLst/>
          </a:prstGeom>
        </p:spPr>
        <p:txBody>
          <a:bodyPr lIns="91427" tIns="45714" rIns="91427" bIns="45714"/>
          <a:lstStyle/>
          <a:p>
            <a:endParaRPr lang="zh-CN" altLang="en-US" dirty="0"/>
          </a:p>
        </p:txBody>
      </p:sp>
      <p:sp>
        <p:nvSpPr>
          <p:cNvPr id="4" name="灯片编号占位符 3"/>
          <p:cNvSpPr>
            <a:spLocks noGrp="1"/>
          </p:cNvSpPr>
          <p:nvPr>
            <p:ph type="sldNum" sz="quarter" idx="10"/>
          </p:nvPr>
        </p:nvSpPr>
        <p:spPr/>
        <p:txBody>
          <a:bodyPr/>
          <a:lstStyle/>
          <a:p>
            <a:pPr>
              <a:defRPr/>
            </a:pPr>
            <a:fld id="{509E94E2-519C-4395-920A-2A151C007A2D}" type="slidenum">
              <a:rPr lang="en-US" altLang="zh-CN" smtClean="0"/>
              <a:pPr>
                <a:defRPr/>
              </a:pPr>
              <a:t>18</a:t>
            </a:fld>
            <a:endParaRPr lang="en-US" altLang="zh-CN"/>
          </a:p>
        </p:txBody>
      </p:sp>
    </p:spTree>
    <p:extLst>
      <p:ext uri="{BB962C8B-B14F-4D97-AF65-F5344CB8AC3E}">
        <p14:creationId xmlns:p14="http://schemas.microsoft.com/office/powerpoint/2010/main" val="27697690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154363" y="914400"/>
            <a:ext cx="3292475" cy="2468563"/>
          </a:xfrm>
          <a:prstGeom prst="rect">
            <a:avLst/>
          </a:prstGeom>
          <a:noFill/>
          <a:ln w="12700">
            <a:solidFill>
              <a:prstClr val="black"/>
            </a:solidFill>
          </a:ln>
        </p:spPr>
      </p:sp>
      <p:sp>
        <p:nvSpPr>
          <p:cNvPr id="3" name="备注占位符 2"/>
          <p:cNvSpPr>
            <a:spLocks noGrp="1"/>
          </p:cNvSpPr>
          <p:nvPr>
            <p:ph type="body" idx="1"/>
          </p:nvPr>
        </p:nvSpPr>
        <p:spPr>
          <a:xfrm>
            <a:off x="960440" y="3521077"/>
            <a:ext cx="7680325" cy="2879725"/>
          </a:xfrm>
          <a:prstGeom prst="rect">
            <a:avLst/>
          </a:prstGeom>
        </p:spPr>
        <p:txBody>
          <a:bodyPr lIns="91427" tIns="45714" rIns="91427" bIns="45714"/>
          <a:lstStyle/>
          <a:p>
            <a:endParaRPr lang="zh-CN" altLang="en-US" dirty="0"/>
          </a:p>
        </p:txBody>
      </p:sp>
      <p:sp>
        <p:nvSpPr>
          <p:cNvPr id="4" name="灯片编号占位符 3"/>
          <p:cNvSpPr>
            <a:spLocks noGrp="1"/>
          </p:cNvSpPr>
          <p:nvPr>
            <p:ph type="sldNum" sz="quarter" idx="10"/>
          </p:nvPr>
        </p:nvSpPr>
        <p:spPr/>
        <p:txBody>
          <a:bodyPr/>
          <a:lstStyle/>
          <a:p>
            <a:pPr>
              <a:defRPr/>
            </a:pPr>
            <a:fld id="{509E94E2-519C-4395-920A-2A151C007A2D}" type="slidenum">
              <a:rPr lang="en-US" altLang="zh-CN" smtClean="0"/>
              <a:pPr>
                <a:defRPr/>
              </a:pPr>
              <a:t>19</a:t>
            </a:fld>
            <a:endParaRPr lang="en-US" altLang="zh-CN"/>
          </a:p>
        </p:txBody>
      </p:sp>
    </p:spTree>
    <p:extLst>
      <p:ext uri="{BB962C8B-B14F-4D97-AF65-F5344CB8AC3E}">
        <p14:creationId xmlns:p14="http://schemas.microsoft.com/office/powerpoint/2010/main" val="27697690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154363" y="914400"/>
            <a:ext cx="3292475" cy="2468563"/>
          </a:xfrm>
          <a:prstGeom prst="rect">
            <a:avLst/>
          </a:prstGeom>
          <a:noFill/>
          <a:ln w="12700">
            <a:solidFill>
              <a:prstClr val="black"/>
            </a:solidFill>
          </a:ln>
        </p:spPr>
      </p:sp>
      <p:sp>
        <p:nvSpPr>
          <p:cNvPr id="3" name="备注占位符 2"/>
          <p:cNvSpPr>
            <a:spLocks noGrp="1"/>
          </p:cNvSpPr>
          <p:nvPr>
            <p:ph type="body" idx="1"/>
          </p:nvPr>
        </p:nvSpPr>
        <p:spPr>
          <a:xfrm>
            <a:off x="960440" y="3521077"/>
            <a:ext cx="7680325" cy="2879725"/>
          </a:xfrm>
          <a:prstGeom prst="rect">
            <a:avLst/>
          </a:prstGeom>
        </p:spPr>
        <p:txBody>
          <a:bodyPr lIns="91427" tIns="45714" rIns="91427" bIns="45714"/>
          <a:lstStyle/>
          <a:p>
            <a:endParaRPr lang="zh-CN" altLang="en-US" dirty="0"/>
          </a:p>
        </p:txBody>
      </p:sp>
      <p:sp>
        <p:nvSpPr>
          <p:cNvPr id="4" name="灯片编号占位符 3"/>
          <p:cNvSpPr>
            <a:spLocks noGrp="1"/>
          </p:cNvSpPr>
          <p:nvPr>
            <p:ph type="sldNum" sz="quarter" idx="10"/>
          </p:nvPr>
        </p:nvSpPr>
        <p:spPr/>
        <p:txBody>
          <a:bodyPr/>
          <a:lstStyle/>
          <a:p>
            <a:pPr>
              <a:defRPr/>
            </a:pPr>
            <a:fld id="{509E94E2-519C-4395-920A-2A151C007A2D}" type="slidenum">
              <a:rPr lang="en-US" altLang="zh-CN" smtClean="0"/>
              <a:pPr>
                <a:defRPr/>
              </a:pPr>
              <a:t>20</a:t>
            </a:fld>
            <a:endParaRPr lang="en-US" altLang="zh-CN"/>
          </a:p>
        </p:txBody>
      </p:sp>
    </p:spTree>
    <p:extLst>
      <p:ext uri="{BB962C8B-B14F-4D97-AF65-F5344CB8AC3E}">
        <p14:creationId xmlns:p14="http://schemas.microsoft.com/office/powerpoint/2010/main" val="2769769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154363" y="914400"/>
            <a:ext cx="3292475" cy="2468563"/>
          </a:xfrm>
          <a:prstGeom prst="rect">
            <a:avLst/>
          </a:prstGeom>
          <a:noFill/>
          <a:ln w="12700">
            <a:solidFill>
              <a:prstClr val="black"/>
            </a:solidFill>
          </a:ln>
        </p:spPr>
      </p:sp>
      <p:sp>
        <p:nvSpPr>
          <p:cNvPr id="3" name="备注占位符 2"/>
          <p:cNvSpPr>
            <a:spLocks noGrp="1"/>
          </p:cNvSpPr>
          <p:nvPr>
            <p:ph type="body" idx="1"/>
          </p:nvPr>
        </p:nvSpPr>
        <p:spPr>
          <a:xfrm>
            <a:off x="960440" y="3521077"/>
            <a:ext cx="7680325" cy="2879725"/>
          </a:xfrm>
          <a:prstGeom prst="rect">
            <a:avLst/>
          </a:prstGeom>
        </p:spPr>
        <p:txBody>
          <a:bodyPr lIns="91427" tIns="45714" rIns="91427" bIns="45714"/>
          <a:lstStyle/>
          <a:p>
            <a:endParaRPr lang="zh-CN" altLang="en-US" dirty="0"/>
          </a:p>
        </p:txBody>
      </p:sp>
      <p:sp>
        <p:nvSpPr>
          <p:cNvPr id="4" name="灯片编号占位符 3"/>
          <p:cNvSpPr>
            <a:spLocks noGrp="1"/>
          </p:cNvSpPr>
          <p:nvPr>
            <p:ph type="sldNum" sz="quarter" idx="10"/>
          </p:nvPr>
        </p:nvSpPr>
        <p:spPr/>
        <p:txBody>
          <a:bodyPr/>
          <a:lstStyle/>
          <a:p>
            <a:pPr>
              <a:defRPr/>
            </a:pPr>
            <a:fld id="{509E94E2-519C-4395-920A-2A151C007A2D}" type="slidenum">
              <a:rPr lang="en-US" altLang="zh-CN" smtClean="0"/>
              <a:pPr>
                <a:defRPr/>
              </a:pPr>
              <a:t>2</a:t>
            </a:fld>
            <a:endParaRPr lang="en-US" altLang="zh-CN"/>
          </a:p>
        </p:txBody>
      </p:sp>
    </p:spTree>
    <p:extLst>
      <p:ext uri="{BB962C8B-B14F-4D97-AF65-F5344CB8AC3E}">
        <p14:creationId xmlns:p14="http://schemas.microsoft.com/office/powerpoint/2010/main" val="27697690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71800" y="549275"/>
            <a:ext cx="3657600" cy="2743200"/>
          </a:xfrm>
          <a:prstGeom prst="rect">
            <a:avLst/>
          </a:prstGeom>
        </p:spPr>
      </p:sp>
      <p:sp>
        <p:nvSpPr>
          <p:cNvPr id="3" name="备注占位符 2"/>
          <p:cNvSpPr>
            <a:spLocks noGrp="1"/>
          </p:cNvSpPr>
          <p:nvPr>
            <p:ph type="body" idx="1"/>
          </p:nvPr>
        </p:nvSpPr>
        <p:spPr>
          <a:xfrm>
            <a:off x="960120" y="3474720"/>
            <a:ext cx="7680960" cy="3291840"/>
          </a:xfrm>
          <a:prstGeom prst="rect">
            <a:avLst/>
          </a:prstGeom>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Arial" charset="0"/>
                <a:ea typeface="+mn-ea"/>
                <a:cs typeface="+mn-cs"/>
              </a:rPr>
              <a:t>语音识别</a:t>
            </a:r>
          </a:p>
          <a:p>
            <a:endParaRPr lang="zh-CN" altLang="en-US" dirty="0"/>
          </a:p>
        </p:txBody>
      </p:sp>
      <p:sp>
        <p:nvSpPr>
          <p:cNvPr id="4" name="页脚占位符 3"/>
          <p:cNvSpPr>
            <a:spLocks noGrp="1"/>
          </p:cNvSpPr>
          <p:nvPr>
            <p:ph type="ftr" sz="quarter" idx="10"/>
          </p:nvPr>
        </p:nvSpPr>
        <p:spPr/>
        <p:txBody>
          <a:bodyPr/>
          <a:lstStyle/>
          <a:p>
            <a:pPr>
              <a:defRPr/>
            </a:pPr>
            <a:endParaRPr lang="en-US" altLang="zh-CN"/>
          </a:p>
        </p:txBody>
      </p:sp>
      <p:sp>
        <p:nvSpPr>
          <p:cNvPr id="5" name="灯片编号占位符 4"/>
          <p:cNvSpPr>
            <a:spLocks noGrp="1"/>
          </p:cNvSpPr>
          <p:nvPr>
            <p:ph type="sldNum" sz="quarter" idx="11"/>
          </p:nvPr>
        </p:nvSpPr>
        <p:spPr/>
        <p:txBody>
          <a:bodyPr/>
          <a:lstStyle/>
          <a:p>
            <a:pPr>
              <a:defRPr/>
            </a:pPr>
            <a:fld id="{FE3351F9-C96D-4E4D-BE6E-B58862A8DB88}" type="slidenum">
              <a:rPr lang="zh-CN" altLang="en-US" smtClean="0"/>
              <a:pPr>
                <a:defRPr/>
              </a:pPr>
              <a:t>21</a:t>
            </a:fld>
            <a:endParaRPr lang="en-US" altLang="zh-CN"/>
          </a:p>
        </p:txBody>
      </p:sp>
    </p:spTree>
    <p:extLst>
      <p:ext uri="{BB962C8B-B14F-4D97-AF65-F5344CB8AC3E}">
        <p14:creationId xmlns:p14="http://schemas.microsoft.com/office/powerpoint/2010/main" val="38726890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71800" y="549275"/>
            <a:ext cx="3657600" cy="2743200"/>
          </a:xfrm>
          <a:prstGeom prst="rect">
            <a:avLst/>
          </a:prstGeom>
        </p:spPr>
      </p:sp>
      <p:sp>
        <p:nvSpPr>
          <p:cNvPr id="3" name="备注占位符 2"/>
          <p:cNvSpPr>
            <a:spLocks noGrp="1"/>
          </p:cNvSpPr>
          <p:nvPr>
            <p:ph type="body" idx="1"/>
          </p:nvPr>
        </p:nvSpPr>
        <p:spPr>
          <a:xfrm>
            <a:off x="960120" y="3474720"/>
            <a:ext cx="7680960" cy="3291840"/>
          </a:xfrm>
          <a:prstGeom prst="rect">
            <a:avLst/>
          </a:prstGeom>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Arial" charset="0"/>
                <a:ea typeface="+mn-ea"/>
                <a:cs typeface="+mn-cs"/>
              </a:rPr>
              <a:t>描述图像</a:t>
            </a:r>
          </a:p>
          <a:p>
            <a:endParaRPr lang="zh-CN" altLang="en-US" dirty="0"/>
          </a:p>
        </p:txBody>
      </p:sp>
      <p:sp>
        <p:nvSpPr>
          <p:cNvPr id="4" name="页脚占位符 3"/>
          <p:cNvSpPr>
            <a:spLocks noGrp="1"/>
          </p:cNvSpPr>
          <p:nvPr>
            <p:ph type="ftr" sz="quarter" idx="10"/>
          </p:nvPr>
        </p:nvSpPr>
        <p:spPr/>
        <p:txBody>
          <a:bodyPr/>
          <a:lstStyle/>
          <a:p>
            <a:pPr>
              <a:defRPr/>
            </a:pPr>
            <a:endParaRPr lang="en-US" altLang="zh-CN"/>
          </a:p>
        </p:txBody>
      </p:sp>
      <p:sp>
        <p:nvSpPr>
          <p:cNvPr id="5" name="灯片编号占位符 4"/>
          <p:cNvSpPr>
            <a:spLocks noGrp="1"/>
          </p:cNvSpPr>
          <p:nvPr>
            <p:ph type="sldNum" sz="quarter" idx="11"/>
          </p:nvPr>
        </p:nvSpPr>
        <p:spPr/>
        <p:txBody>
          <a:bodyPr/>
          <a:lstStyle/>
          <a:p>
            <a:pPr>
              <a:defRPr/>
            </a:pPr>
            <a:fld id="{FE3351F9-C96D-4E4D-BE6E-B58862A8DB88}" type="slidenum">
              <a:rPr lang="zh-CN" altLang="en-US" smtClean="0"/>
              <a:pPr>
                <a:defRPr/>
              </a:pPr>
              <a:t>30</a:t>
            </a:fld>
            <a:endParaRPr lang="en-US" altLang="zh-CN"/>
          </a:p>
        </p:txBody>
      </p:sp>
    </p:spTree>
    <p:extLst>
      <p:ext uri="{BB962C8B-B14F-4D97-AF65-F5344CB8AC3E}">
        <p14:creationId xmlns:p14="http://schemas.microsoft.com/office/powerpoint/2010/main" val="28715040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71800" y="549275"/>
            <a:ext cx="3657600" cy="2743200"/>
          </a:xfrm>
          <a:prstGeom prst="rect">
            <a:avLst/>
          </a:prstGeom>
        </p:spPr>
      </p:sp>
      <p:sp>
        <p:nvSpPr>
          <p:cNvPr id="3" name="备注占位符 2"/>
          <p:cNvSpPr>
            <a:spLocks noGrp="1"/>
          </p:cNvSpPr>
          <p:nvPr>
            <p:ph type="body" idx="1"/>
          </p:nvPr>
        </p:nvSpPr>
        <p:spPr>
          <a:xfrm>
            <a:off x="960120" y="3474720"/>
            <a:ext cx="7680960" cy="3291840"/>
          </a:xfrm>
          <a:prstGeom prst="rect">
            <a:avLst/>
          </a:prstGeom>
        </p:spPr>
        <p:txBody>
          <a:bodyPr/>
          <a:lstStyle/>
          <a:p>
            <a:r>
              <a:rPr lang="en-US" altLang="zh-CN" dirty="0" err="1" smtClean="0"/>
              <a:t>TensorFlow</a:t>
            </a:r>
            <a:r>
              <a:rPr lang="en-US" altLang="zh-CN" dirty="0" smtClean="0"/>
              <a:t> </a:t>
            </a:r>
            <a:r>
              <a:rPr lang="zh-CN" altLang="zh-CN" dirty="0" smtClean="0"/>
              <a:t>应用举例</a:t>
            </a:r>
            <a:endParaRPr lang="zh-CN" altLang="en-US" dirty="0"/>
          </a:p>
        </p:txBody>
      </p:sp>
      <p:sp>
        <p:nvSpPr>
          <p:cNvPr id="4" name="页脚占位符 3"/>
          <p:cNvSpPr>
            <a:spLocks noGrp="1"/>
          </p:cNvSpPr>
          <p:nvPr>
            <p:ph type="ftr" sz="quarter" idx="10"/>
          </p:nvPr>
        </p:nvSpPr>
        <p:spPr/>
        <p:txBody>
          <a:bodyPr/>
          <a:lstStyle/>
          <a:p>
            <a:pPr>
              <a:defRPr/>
            </a:pPr>
            <a:endParaRPr lang="en-US" altLang="zh-CN"/>
          </a:p>
        </p:txBody>
      </p:sp>
      <p:sp>
        <p:nvSpPr>
          <p:cNvPr id="5" name="灯片编号占位符 4"/>
          <p:cNvSpPr>
            <a:spLocks noGrp="1"/>
          </p:cNvSpPr>
          <p:nvPr>
            <p:ph type="sldNum" sz="quarter" idx="11"/>
          </p:nvPr>
        </p:nvSpPr>
        <p:spPr/>
        <p:txBody>
          <a:bodyPr/>
          <a:lstStyle/>
          <a:p>
            <a:pPr>
              <a:defRPr/>
            </a:pPr>
            <a:fld id="{FE3351F9-C96D-4E4D-BE6E-B58862A8DB88}" type="slidenum">
              <a:rPr lang="zh-CN" altLang="en-US" smtClean="0"/>
              <a:pPr>
                <a:defRPr/>
              </a:pPr>
              <a:t>31</a:t>
            </a:fld>
            <a:endParaRPr lang="en-US" altLang="zh-CN"/>
          </a:p>
        </p:txBody>
      </p:sp>
    </p:spTree>
    <p:extLst>
      <p:ext uri="{BB962C8B-B14F-4D97-AF65-F5344CB8AC3E}">
        <p14:creationId xmlns:p14="http://schemas.microsoft.com/office/powerpoint/2010/main" val="20395465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71800" y="549275"/>
            <a:ext cx="3657600" cy="2743200"/>
          </a:xfrm>
          <a:prstGeom prst="rect">
            <a:avLst/>
          </a:prstGeom>
        </p:spPr>
      </p:sp>
      <p:sp>
        <p:nvSpPr>
          <p:cNvPr id="3" name="备注占位符 2"/>
          <p:cNvSpPr>
            <a:spLocks noGrp="1"/>
          </p:cNvSpPr>
          <p:nvPr>
            <p:ph type="body" idx="1"/>
          </p:nvPr>
        </p:nvSpPr>
        <p:spPr>
          <a:xfrm>
            <a:off x="960120" y="3474720"/>
            <a:ext cx="7680960" cy="3291840"/>
          </a:xfrm>
          <a:prstGeom prst="rect">
            <a:avLst/>
          </a:prstGeom>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Arial" charset="0"/>
                <a:ea typeface="+mn-ea"/>
                <a:cs typeface="+mn-cs"/>
              </a:rPr>
              <a:t>使用云端</a:t>
            </a:r>
            <a:r>
              <a:rPr lang="en-US" altLang="zh-CN" sz="1200" kern="1200" dirty="0" smtClean="0">
                <a:solidFill>
                  <a:schemeClr val="tx1"/>
                </a:solidFill>
                <a:effectLst/>
                <a:latin typeface="Arial" charset="0"/>
                <a:ea typeface="+mn-ea"/>
                <a:cs typeface="+mn-cs"/>
              </a:rPr>
              <a:t>API</a:t>
            </a:r>
            <a:endParaRPr lang="zh-CN" altLang="zh-CN" sz="1200" kern="1200" dirty="0" smtClean="0">
              <a:solidFill>
                <a:schemeClr val="tx1"/>
              </a:solidFill>
              <a:effectLst/>
              <a:latin typeface="Arial" charset="0"/>
              <a:ea typeface="+mn-ea"/>
              <a:cs typeface="+mn-cs"/>
            </a:endParaRPr>
          </a:p>
          <a:p>
            <a:endParaRPr lang="zh-CN" altLang="en-US" dirty="0"/>
          </a:p>
        </p:txBody>
      </p:sp>
      <p:sp>
        <p:nvSpPr>
          <p:cNvPr id="4" name="页脚占位符 3"/>
          <p:cNvSpPr>
            <a:spLocks noGrp="1"/>
          </p:cNvSpPr>
          <p:nvPr>
            <p:ph type="ftr" sz="quarter" idx="10"/>
          </p:nvPr>
        </p:nvSpPr>
        <p:spPr/>
        <p:txBody>
          <a:bodyPr/>
          <a:lstStyle/>
          <a:p>
            <a:pPr>
              <a:defRPr/>
            </a:pPr>
            <a:endParaRPr lang="en-US" altLang="zh-CN"/>
          </a:p>
        </p:txBody>
      </p:sp>
      <p:sp>
        <p:nvSpPr>
          <p:cNvPr id="5" name="灯片编号占位符 4"/>
          <p:cNvSpPr>
            <a:spLocks noGrp="1"/>
          </p:cNvSpPr>
          <p:nvPr>
            <p:ph type="sldNum" sz="quarter" idx="11"/>
          </p:nvPr>
        </p:nvSpPr>
        <p:spPr/>
        <p:txBody>
          <a:bodyPr/>
          <a:lstStyle/>
          <a:p>
            <a:pPr>
              <a:defRPr/>
            </a:pPr>
            <a:fld id="{FE3351F9-C96D-4E4D-BE6E-B58862A8DB88}" type="slidenum">
              <a:rPr lang="zh-CN" altLang="en-US" smtClean="0"/>
              <a:pPr>
                <a:defRPr/>
              </a:pPr>
              <a:t>32</a:t>
            </a:fld>
            <a:endParaRPr lang="en-US" altLang="zh-CN"/>
          </a:p>
        </p:txBody>
      </p:sp>
    </p:spTree>
    <p:extLst>
      <p:ext uri="{BB962C8B-B14F-4D97-AF65-F5344CB8AC3E}">
        <p14:creationId xmlns:p14="http://schemas.microsoft.com/office/powerpoint/2010/main" val="12207010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154363" y="914400"/>
            <a:ext cx="3292475" cy="2468563"/>
          </a:xfrm>
          <a:prstGeom prst="rect">
            <a:avLst/>
          </a:prstGeom>
          <a:noFill/>
          <a:ln w="12700">
            <a:solidFill>
              <a:prstClr val="black"/>
            </a:solidFill>
          </a:ln>
        </p:spPr>
      </p:sp>
      <p:sp>
        <p:nvSpPr>
          <p:cNvPr id="3" name="备注占位符 2"/>
          <p:cNvSpPr>
            <a:spLocks noGrp="1"/>
          </p:cNvSpPr>
          <p:nvPr>
            <p:ph type="body" idx="1"/>
          </p:nvPr>
        </p:nvSpPr>
        <p:spPr>
          <a:xfrm>
            <a:off x="960440" y="3521077"/>
            <a:ext cx="7680325" cy="2879725"/>
          </a:xfrm>
          <a:prstGeom prst="rect">
            <a:avLst/>
          </a:prstGeom>
        </p:spPr>
        <p:txBody>
          <a:bodyPr lIns="91427" tIns="45714" rIns="91427" bIns="45714"/>
          <a:lstStyle/>
          <a:p>
            <a:endParaRPr lang="zh-CN" altLang="en-US" dirty="0"/>
          </a:p>
        </p:txBody>
      </p:sp>
      <p:sp>
        <p:nvSpPr>
          <p:cNvPr id="4" name="灯片编号占位符 3"/>
          <p:cNvSpPr>
            <a:spLocks noGrp="1"/>
          </p:cNvSpPr>
          <p:nvPr>
            <p:ph type="sldNum" sz="quarter" idx="10"/>
          </p:nvPr>
        </p:nvSpPr>
        <p:spPr/>
        <p:txBody>
          <a:bodyPr/>
          <a:lstStyle/>
          <a:p>
            <a:pPr>
              <a:defRPr/>
            </a:pPr>
            <a:fld id="{509E94E2-519C-4395-920A-2A151C007A2D}" type="slidenum">
              <a:rPr lang="en-US" altLang="zh-CN" smtClean="0"/>
              <a:pPr>
                <a:defRPr/>
              </a:pPr>
              <a:t>33</a:t>
            </a:fld>
            <a:endParaRPr lang="en-US" altLang="zh-CN"/>
          </a:p>
        </p:txBody>
      </p:sp>
    </p:spTree>
    <p:extLst>
      <p:ext uri="{BB962C8B-B14F-4D97-AF65-F5344CB8AC3E}">
        <p14:creationId xmlns:p14="http://schemas.microsoft.com/office/powerpoint/2010/main" val="27697690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154363" y="914400"/>
            <a:ext cx="3292475" cy="2468563"/>
          </a:xfrm>
          <a:prstGeom prst="rect">
            <a:avLst/>
          </a:prstGeom>
          <a:noFill/>
          <a:ln w="12700">
            <a:solidFill>
              <a:prstClr val="black"/>
            </a:solidFill>
          </a:ln>
        </p:spPr>
      </p:sp>
      <p:sp>
        <p:nvSpPr>
          <p:cNvPr id="3" name="备注占位符 2"/>
          <p:cNvSpPr>
            <a:spLocks noGrp="1"/>
          </p:cNvSpPr>
          <p:nvPr>
            <p:ph type="body" idx="1"/>
          </p:nvPr>
        </p:nvSpPr>
        <p:spPr>
          <a:xfrm>
            <a:off x="960440" y="3521077"/>
            <a:ext cx="7680325" cy="2879725"/>
          </a:xfrm>
          <a:prstGeom prst="rect">
            <a:avLst/>
          </a:prstGeom>
        </p:spPr>
        <p:txBody>
          <a:bodyPr lIns="91427" tIns="45714" rIns="91427" bIns="45714"/>
          <a:lstStyle/>
          <a:p>
            <a:endParaRPr lang="zh-CN" altLang="en-US" dirty="0"/>
          </a:p>
        </p:txBody>
      </p:sp>
      <p:sp>
        <p:nvSpPr>
          <p:cNvPr id="4" name="灯片编号占位符 3"/>
          <p:cNvSpPr>
            <a:spLocks noGrp="1"/>
          </p:cNvSpPr>
          <p:nvPr>
            <p:ph type="sldNum" sz="quarter" idx="10"/>
          </p:nvPr>
        </p:nvSpPr>
        <p:spPr/>
        <p:txBody>
          <a:bodyPr/>
          <a:lstStyle/>
          <a:p>
            <a:pPr>
              <a:defRPr/>
            </a:pPr>
            <a:fld id="{509E94E2-519C-4395-920A-2A151C007A2D}" type="slidenum">
              <a:rPr lang="en-US" altLang="zh-CN" smtClean="0"/>
              <a:pPr>
                <a:defRPr/>
              </a:pPr>
              <a:t>34</a:t>
            </a:fld>
            <a:endParaRPr lang="en-US" altLang="zh-CN"/>
          </a:p>
        </p:txBody>
      </p:sp>
    </p:spTree>
    <p:extLst>
      <p:ext uri="{BB962C8B-B14F-4D97-AF65-F5344CB8AC3E}">
        <p14:creationId xmlns:p14="http://schemas.microsoft.com/office/powerpoint/2010/main" val="27697690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71800" y="549275"/>
            <a:ext cx="3657600" cy="2743200"/>
          </a:xfrm>
          <a:prstGeom prst="rect">
            <a:avLst/>
          </a:prstGeom>
        </p:spPr>
      </p:sp>
      <p:sp>
        <p:nvSpPr>
          <p:cNvPr id="3" name="备注占位符 2"/>
          <p:cNvSpPr>
            <a:spLocks noGrp="1"/>
          </p:cNvSpPr>
          <p:nvPr>
            <p:ph type="body" idx="1"/>
          </p:nvPr>
        </p:nvSpPr>
        <p:spPr>
          <a:xfrm>
            <a:off x="960120" y="3474720"/>
            <a:ext cx="7680960" cy="3291840"/>
          </a:xfrm>
          <a:prstGeom prst="rect">
            <a:avLst/>
          </a:prstGeom>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Arial" charset="0"/>
                <a:ea typeface="+mn-ea"/>
                <a:cs typeface="+mn-cs"/>
              </a:rPr>
              <a:t>（</a:t>
            </a:r>
            <a:r>
              <a:rPr lang="en-US" altLang="zh-CN" sz="1200" kern="1200" dirty="0" smtClean="0">
                <a:solidFill>
                  <a:schemeClr val="tx1"/>
                </a:solidFill>
                <a:effectLst/>
                <a:latin typeface="Arial" charset="0"/>
                <a:ea typeface="+mn-ea"/>
                <a:cs typeface="+mn-cs"/>
              </a:rPr>
              <a:t>1</a:t>
            </a:r>
            <a:r>
              <a:rPr lang="zh-CN" altLang="en-US" sz="1200" kern="1200" dirty="0" smtClean="0">
                <a:solidFill>
                  <a:schemeClr val="tx1"/>
                </a:solidFill>
                <a:effectLst/>
                <a:latin typeface="Arial" charset="0"/>
                <a:ea typeface="+mn-ea"/>
                <a:cs typeface="+mn-cs"/>
              </a:rPr>
              <a:t>）</a:t>
            </a:r>
            <a:r>
              <a:rPr lang="zh-CN" altLang="zh-CN" sz="1200" kern="1200" dirty="0" smtClean="0">
                <a:solidFill>
                  <a:schemeClr val="tx1"/>
                </a:solidFill>
                <a:effectLst/>
                <a:latin typeface="Arial" charset="0"/>
                <a:ea typeface="+mn-ea"/>
                <a:cs typeface="+mn-cs"/>
              </a:rPr>
              <a:t>使用云端</a:t>
            </a:r>
            <a:r>
              <a:rPr lang="en-US" altLang="zh-CN" sz="1200" kern="1200" dirty="0" smtClean="0">
                <a:solidFill>
                  <a:schemeClr val="tx1"/>
                </a:solidFill>
                <a:effectLst/>
                <a:latin typeface="Arial" charset="0"/>
                <a:ea typeface="+mn-ea"/>
                <a:cs typeface="+mn-cs"/>
              </a:rPr>
              <a:t>API</a:t>
            </a:r>
            <a:endParaRPr lang="zh-CN" altLang="zh-CN" sz="1200" kern="1200" dirty="0" smtClean="0">
              <a:solidFill>
                <a:schemeClr val="tx1"/>
              </a:solidFill>
              <a:effectLst/>
              <a:latin typeface="Arial" charset="0"/>
              <a:ea typeface="+mn-ea"/>
              <a:cs typeface="+mn-cs"/>
            </a:endParaRPr>
          </a:p>
          <a:p>
            <a:endParaRPr lang="zh-CN" altLang="en-US" dirty="0"/>
          </a:p>
        </p:txBody>
      </p:sp>
      <p:sp>
        <p:nvSpPr>
          <p:cNvPr id="4" name="页脚占位符 3"/>
          <p:cNvSpPr>
            <a:spLocks noGrp="1"/>
          </p:cNvSpPr>
          <p:nvPr>
            <p:ph type="ftr" sz="quarter" idx="10"/>
          </p:nvPr>
        </p:nvSpPr>
        <p:spPr/>
        <p:txBody>
          <a:bodyPr/>
          <a:lstStyle/>
          <a:p>
            <a:pPr>
              <a:defRPr/>
            </a:pPr>
            <a:endParaRPr lang="en-US" altLang="zh-CN"/>
          </a:p>
        </p:txBody>
      </p:sp>
      <p:sp>
        <p:nvSpPr>
          <p:cNvPr id="5" name="灯片编号占位符 4"/>
          <p:cNvSpPr>
            <a:spLocks noGrp="1"/>
          </p:cNvSpPr>
          <p:nvPr>
            <p:ph type="sldNum" sz="quarter" idx="11"/>
          </p:nvPr>
        </p:nvSpPr>
        <p:spPr/>
        <p:txBody>
          <a:bodyPr/>
          <a:lstStyle/>
          <a:p>
            <a:pPr>
              <a:defRPr/>
            </a:pPr>
            <a:fld id="{FE3351F9-C96D-4E4D-BE6E-B58862A8DB88}" type="slidenum">
              <a:rPr lang="zh-CN" altLang="en-US" smtClean="0"/>
              <a:pPr>
                <a:defRPr/>
              </a:pPr>
              <a:t>35</a:t>
            </a:fld>
            <a:endParaRPr lang="en-US" altLang="zh-CN"/>
          </a:p>
        </p:txBody>
      </p:sp>
    </p:spTree>
    <p:extLst>
      <p:ext uri="{BB962C8B-B14F-4D97-AF65-F5344CB8AC3E}">
        <p14:creationId xmlns:p14="http://schemas.microsoft.com/office/powerpoint/2010/main" val="11975887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71800" y="549275"/>
            <a:ext cx="3657600" cy="2743200"/>
          </a:xfrm>
          <a:prstGeom prst="rect">
            <a:avLst/>
          </a:prstGeom>
        </p:spPr>
      </p:sp>
      <p:sp>
        <p:nvSpPr>
          <p:cNvPr id="3" name="备注占位符 2"/>
          <p:cNvSpPr>
            <a:spLocks noGrp="1"/>
          </p:cNvSpPr>
          <p:nvPr>
            <p:ph type="body" idx="1"/>
          </p:nvPr>
        </p:nvSpPr>
        <p:spPr>
          <a:xfrm>
            <a:off x="960120" y="3474720"/>
            <a:ext cx="7680960" cy="3291840"/>
          </a:xfrm>
          <a:prstGeom prst="rect">
            <a:avLst/>
          </a:prstGeom>
        </p:spPr>
        <p:txBody>
          <a:bodyPr/>
          <a:lstStyle/>
          <a:p>
            <a:pPr lvl="1"/>
            <a:r>
              <a:rPr lang="zh-CN" altLang="zh-CN" sz="1200" kern="1200" dirty="0" smtClean="0">
                <a:solidFill>
                  <a:schemeClr val="tx1"/>
                </a:solidFill>
                <a:effectLst/>
                <a:latin typeface="Arial" charset="0"/>
                <a:ea typeface="+mn-ea"/>
                <a:cs typeface="+mn-cs"/>
              </a:rPr>
              <a:t>使用</a:t>
            </a:r>
            <a:r>
              <a:rPr lang="en-US" altLang="zh-CN" sz="1200" kern="1200" dirty="0" smtClean="0">
                <a:solidFill>
                  <a:schemeClr val="tx1"/>
                </a:solidFill>
                <a:effectLst/>
                <a:latin typeface="Arial" charset="0"/>
                <a:ea typeface="+mn-ea"/>
                <a:cs typeface="+mn-cs"/>
              </a:rPr>
              <a:t>Pre-trained</a:t>
            </a:r>
            <a:r>
              <a:rPr lang="zh-CN" altLang="zh-CN" sz="1200" kern="1200" dirty="0" smtClean="0">
                <a:solidFill>
                  <a:schemeClr val="tx1"/>
                </a:solidFill>
                <a:effectLst/>
                <a:latin typeface="Arial" charset="0"/>
                <a:ea typeface="+mn-ea"/>
                <a:cs typeface="+mn-cs"/>
              </a:rPr>
              <a:t>图像模型</a:t>
            </a:r>
          </a:p>
          <a:p>
            <a:endParaRPr lang="zh-CN" altLang="en-US" dirty="0"/>
          </a:p>
        </p:txBody>
      </p:sp>
      <p:sp>
        <p:nvSpPr>
          <p:cNvPr id="4" name="页脚占位符 3"/>
          <p:cNvSpPr>
            <a:spLocks noGrp="1"/>
          </p:cNvSpPr>
          <p:nvPr>
            <p:ph type="ftr" sz="quarter" idx="10"/>
          </p:nvPr>
        </p:nvSpPr>
        <p:spPr/>
        <p:txBody>
          <a:bodyPr/>
          <a:lstStyle/>
          <a:p>
            <a:pPr>
              <a:defRPr/>
            </a:pPr>
            <a:endParaRPr lang="en-US" altLang="zh-CN"/>
          </a:p>
        </p:txBody>
      </p:sp>
      <p:sp>
        <p:nvSpPr>
          <p:cNvPr id="5" name="灯片编号占位符 4"/>
          <p:cNvSpPr>
            <a:spLocks noGrp="1"/>
          </p:cNvSpPr>
          <p:nvPr>
            <p:ph type="sldNum" sz="quarter" idx="11"/>
          </p:nvPr>
        </p:nvSpPr>
        <p:spPr/>
        <p:txBody>
          <a:bodyPr/>
          <a:lstStyle/>
          <a:p>
            <a:pPr>
              <a:defRPr/>
            </a:pPr>
            <a:fld id="{FE3351F9-C96D-4E4D-BE6E-B58862A8DB88}" type="slidenum">
              <a:rPr lang="zh-CN" altLang="en-US" smtClean="0"/>
              <a:pPr>
                <a:defRPr/>
              </a:pPr>
              <a:t>36</a:t>
            </a:fld>
            <a:endParaRPr lang="en-US" altLang="zh-CN"/>
          </a:p>
        </p:txBody>
      </p:sp>
    </p:spTree>
    <p:extLst>
      <p:ext uri="{BB962C8B-B14F-4D97-AF65-F5344CB8AC3E}">
        <p14:creationId xmlns:p14="http://schemas.microsoft.com/office/powerpoint/2010/main" val="12794688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71800" y="549275"/>
            <a:ext cx="3657600" cy="2743200"/>
          </a:xfrm>
          <a:prstGeom prst="rect">
            <a:avLst/>
          </a:prstGeom>
        </p:spPr>
      </p:sp>
      <p:sp>
        <p:nvSpPr>
          <p:cNvPr id="3" name="备注占位符 2"/>
          <p:cNvSpPr>
            <a:spLocks noGrp="1"/>
          </p:cNvSpPr>
          <p:nvPr>
            <p:ph type="body" idx="1"/>
          </p:nvPr>
        </p:nvSpPr>
        <p:spPr>
          <a:xfrm>
            <a:off x="960120" y="3474720"/>
            <a:ext cx="7680960" cy="3291840"/>
          </a:xfrm>
          <a:prstGeom prst="rect">
            <a:avLst/>
          </a:prstGeom>
        </p:spPr>
        <p:txBody>
          <a:bodyPr/>
          <a:lstStyle/>
          <a:p>
            <a:pPr lvl="1"/>
            <a:r>
              <a:rPr lang="zh-CN" altLang="zh-CN" sz="1200" kern="1200" dirty="0" smtClean="0">
                <a:solidFill>
                  <a:schemeClr val="tx1"/>
                </a:solidFill>
                <a:effectLst/>
                <a:latin typeface="Arial" charset="0"/>
                <a:ea typeface="+mn-ea"/>
                <a:cs typeface="+mn-cs"/>
              </a:rPr>
              <a:t>用你自己的图像数据训练模型</a:t>
            </a:r>
          </a:p>
          <a:p>
            <a:endParaRPr lang="zh-CN" altLang="en-US" dirty="0"/>
          </a:p>
        </p:txBody>
      </p:sp>
      <p:sp>
        <p:nvSpPr>
          <p:cNvPr id="4" name="页脚占位符 3"/>
          <p:cNvSpPr>
            <a:spLocks noGrp="1"/>
          </p:cNvSpPr>
          <p:nvPr>
            <p:ph type="ftr" sz="quarter" idx="10"/>
          </p:nvPr>
        </p:nvSpPr>
        <p:spPr/>
        <p:txBody>
          <a:bodyPr/>
          <a:lstStyle/>
          <a:p>
            <a:pPr>
              <a:defRPr/>
            </a:pPr>
            <a:endParaRPr lang="en-US" altLang="zh-CN"/>
          </a:p>
        </p:txBody>
      </p:sp>
      <p:sp>
        <p:nvSpPr>
          <p:cNvPr id="5" name="灯片编号占位符 4"/>
          <p:cNvSpPr>
            <a:spLocks noGrp="1"/>
          </p:cNvSpPr>
          <p:nvPr>
            <p:ph type="sldNum" sz="quarter" idx="11"/>
          </p:nvPr>
        </p:nvSpPr>
        <p:spPr/>
        <p:txBody>
          <a:bodyPr/>
          <a:lstStyle/>
          <a:p>
            <a:pPr>
              <a:defRPr/>
            </a:pPr>
            <a:fld id="{FE3351F9-C96D-4E4D-BE6E-B58862A8DB88}" type="slidenum">
              <a:rPr lang="zh-CN" altLang="en-US" smtClean="0"/>
              <a:pPr>
                <a:defRPr/>
              </a:pPr>
              <a:t>37</a:t>
            </a:fld>
            <a:endParaRPr lang="en-US" altLang="zh-CN"/>
          </a:p>
        </p:txBody>
      </p:sp>
    </p:spTree>
    <p:extLst>
      <p:ext uri="{BB962C8B-B14F-4D97-AF65-F5344CB8AC3E}">
        <p14:creationId xmlns:p14="http://schemas.microsoft.com/office/powerpoint/2010/main" val="16220699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71800" y="549275"/>
            <a:ext cx="3657600" cy="2743200"/>
          </a:xfrm>
          <a:prstGeom prst="rect">
            <a:avLst/>
          </a:prstGeom>
        </p:spPr>
      </p:sp>
      <p:sp>
        <p:nvSpPr>
          <p:cNvPr id="3" name="备注占位符 2"/>
          <p:cNvSpPr>
            <a:spLocks noGrp="1"/>
          </p:cNvSpPr>
          <p:nvPr>
            <p:ph type="body" idx="1"/>
          </p:nvPr>
        </p:nvSpPr>
        <p:spPr>
          <a:xfrm>
            <a:off x="960120" y="3474720"/>
            <a:ext cx="7680960" cy="3291840"/>
          </a:xfrm>
          <a:prstGeom prst="rect">
            <a:avLst/>
          </a:prstGeom>
        </p:spPr>
        <p:txBody>
          <a:bodyPr/>
          <a:lstStyle/>
          <a:p>
            <a:pPr lvl="1"/>
            <a:r>
              <a:rPr lang="zh-CN" altLang="zh-CN" sz="1200" kern="1200" dirty="0" smtClean="0">
                <a:solidFill>
                  <a:schemeClr val="tx1"/>
                </a:solidFill>
                <a:effectLst/>
                <a:latin typeface="Arial" charset="0"/>
                <a:ea typeface="+mn-ea"/>
                <a:cs typeface="+mn-cs"/>
              </a:rPr>
              <a:t>开发你自己的机器学习模型</a:t>
            </a:r>
          </a:p>
        </p:txBody>
      </p:sp>
      <p:sp>
        <p:nvSpPr>
          <p:cNvPr id="4" name="页脚占位符 3"/>
          <p:cNvSpPr>
            <a:spLocks noGrp="1"/>
          </p:cNvSpPr>
          <p:nvPr>
            <p:ph type="ftr" sz="quarter" idx="10"/>
          </p:nvPr>
        </p:nvSpPr>
        <p:spPr/>
        <p:txBody>
          <a:bodyPr/>
          <a:lstStyle/>
          <a:p>
            <a:pPr>
              <a:defRPr/>
            </a:pPr>
            <a:endParaRPr lang="en-US" altLang="zh-CN"/>
          </a:p>
        </p:txBody>
      </p:sp>
      <p:sp>
        <p:nvSpPr>
          <p:cNvPr id="5" name="灯片编号占位符 4"/>
          <p:cNvSpPr>
            <a:spLocks noGrp="1"/>
          </p:cNvSpPr>
          <p:nvPr>
            <p:ph type="sldNum" sz="quarter" idx="11"/>
          </p:nvPr>
        </p:nvSpPr>
        <p:spPr/>
        <p:txBody>
          <a:bodyPr/>
          <a:lstStyle/>
          <a:p>
            <a:pPr>
              <a:defRPr/>
            </a:pPr>
            <a:fld id="{FE3351F9-C96D-4E4D-BE6E-B58862A8DB88}" type="slidenum">
              <a:rPr lang="zh-CN" altLang="en-US" smtClean="0"/>
              <a:pPr>
                <a:defRPr/>
              </a:pPr>
              <a:t>38</a:t>
            </a:fld>
            <a:endParaRPr lang="en-US" altLang="zh-CN"/>
          </a:p>
        </p:txBody>
      </p:sp>
    </p:spTree>
    <p:extLst>
      <p:ext uri="{BB962C8B-B14F-4D97-AF65-F5344CB8AC3E}">
        <p14:creationId xmlns:p14="http://schemas.microsoft.com/office/powerpoint/2010/main" val="3376725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154363" y="914400"/>
            <a:ext cx="3292475" cy="2468563"/>
          </a:xfrm>
          <a:prstGeom prst="rect">
            <a:avLst/>
          </a:prstGeom>
          <a:noFill/>
          <a:ln w="12700">
            <a:solidFill>
              <a:prstClr val="black"/>
            </a:solidFill>
          </a:ln>
        </p:spPr>
      </p:sp>
      <p:sp>
        <p:nvSpPr>
          <p:cNvPr id="3" name="备注占位符 2"/>
          <p:cNvSpPr>
            <a:spLocks noGrp="1"/>
          </p:cNvSpPr>
          <p:nvPr>
            <p:ph type="body" idx="1"/>
          </p:nvPr>
        </p:nvSpPr>
        <p:spPr>
          <a:xfrm>
            <a:off x="960440" y="3521077"/>
            <a:ext cx="7680325" cy="2879725"/>
          </a:xfrm>
          <a:prstGeom prst="rect">
            <a:avLst/>
          </a:prstGeom>
        </p:spPr>
        <p:txBody>
          <a:bodyPr lIns="91427" tIns="45714" rIns="91427" bIns="45714"/>
          <a:lstStyle/>
          <a:p>
            <a:endParaRPr lang="zh-CN" altLang="en-US" dirty="0"/>
          </a:p>
        </p:txBody>
      </p:sp>
      <p:sp>
        <p:nvSpPr>
          <p:cNvPr id="4" name="灯片编号占位符 3"/>
          <p:cNvSpPr>
            <a:spLocks noGrp="1"/>
          </p:cNvSpPr>
          <p:nvPr>
            <p:ph type="sldNum" sz="quarter" idx="10"/>
          </p:nvPr>
        </p:nvSpPr>
        <p:spPr/>
        <p:txBody>
          <a:bodyPr/>
          <a:lstStyle/>
          <a:p>
            <a:pPr>
              <a:defRPr/>
            </a:pPr>
            <a:fld id="{509E94E2-519C-4395-920A-2A151C007A2D}" type="slidenum">
              <a:rPr lang="en-US" altLang="zh-CN" smtClean="0"/>
              <a:pPr>
                <a:defRPr/>
              </a:pPr>
              <a:t>3</a:t>
            </a:fld>
            <a:endParaRPr lang="en-US" altLang="zh-CN"/>
          </a:p>
        </p:txBody>
      </p:sp>
    </p:spTree>
    <p:extLst>
      <p:ext uri="{BB962C8B-B14F-4D97-AF65-F5344CB8AC3E}">
        <p14:creationId xmlns:p14="http://schemas.microsoft.com/office/powerpoint/2010/main" val="27697690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71800" y="549275"/>
            <a:ext cx="3657600" cy="2743200"/>
          </a:xfrm>
          <a:prstGeom prst="rect">
            <a:avLst/>
          </a:prstGeom>
        </p:spPr>
      </p:sp>
      <p:sp>
        <p:nvSpPr>
          <p:cNvPr id="3" name="备注占位符 2"/>
          <p:cNvSpPr>
            <a:spLocks noGrp="1"/>
          </p:cNvSpPr>
          <p:nvPr>
            <p:ph type="body" idx="1"/>
          </p:nvPr>
        </p:nvSpPr>
        <p:spPr>
          <a:xfrm>
            <a:off x="960120" y="3474720"/>
            <a:ext cx="7680960" cy="3291840"/>
          </a:xfrm>
          <a:prstGeom prst="rect">
            <a:avLst/>
          </a:prstGeom>
        </p:spPr>
        <p:txBody>
          <a:bodyPr/>
          <a:lstStyle/>
          <a:p>
            <a:r>
              <a:rPr lang="zh-CN" altLang="zh-CN" sz="1200" kern="1200" dirty="0" smtClean="0">
                <a:solidFill>
                  <a:schemeClr val="tx1"/>
                </a:solidFill>
                <a:effectLst/>
                <a:latin typeface="Arial" charset="0"/>
                <a:ea typeface="+mn-ea"/>
                <a:cs typeface="+mn-cs"/>
              </a:rPr>
              <a:t>与机器人视觉结合</a:t>
            </a:r>
          </a:p>
        </p:txBody>
      </p:sp>
      <p:sp>
        <p:nvSpPr>
          <p:cNvPr id="4" name="页脚占位符 3"/>
          <p:cNvSpPr>
            <a:spLocks noGrp="1"/>
          </p:cNvSpPr>
          <p:nvPr>
            <p:ph type="ftr" sz="quarter" idx="10"/>
          </p:nvPr>
        </p:nvSpPr>
        <p:spPr/>
        <p:txBody>
          <a:bodyPr/>
          <a:lstStyle/>
          <a:p>
            <a:pPr>
              <a:defRPr/>
            </a:pPr>
            <a:endParaRPr lang="en-US" altLang="zh-CN"/>
          </a:p>
        </p:txBody>
      </p:sp>
      <p:sp>
        <p:nvSpPr>
          <p:cNvPr id="5" name="灯片编号占位符 4"/>
          <p:cNvSpPr>
            <a:spLocks noGrp="1"/>
          </p:cNvSpPr>
          <p:nvPr>
            <p:ph type="sldNum" sz="quarter" idx="11"/>
          </p:nvPr>
        </p:nvSpPr>
        <p:spPr/>
        <p:txBody>
          <a:bodyPr/>
          <a:lstStyle/>
          <a:p>
            <a:pPr>
              <a:defRPr/>
            </a:pPr>
            <a:fld id="{FE3351F9-C96D-4E4D-BE6E-B58862A8DB88}" type="slidenum">
              <a:rPr lang="zh-CN" altLang="en-US" smtClean="0"/>
              <a:pPr>
                <a:defRPr/>
              </a:pPr>
              <a:t>39</a:t>
            </a:fld>
            <a:endParaRPr lang="en-US" altLang="zh-CN"/>
          </a:p>
        </p:txBody>
      </p:sp>
    </p:spTree>
    <p:extLst>
      <p:ext uri="{BB962C8B-B14F-4D97-AF65-F5344CB8AC3E}">
        <p14:creationId xmlns:p14="http://schemas.microsoft.com/office/powerpoint/2010/main" val="31031795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71800" y="549275"/>
            <a:ext cx="3657600" cy="2743200"/>
          </a:xfrm>
          <a:prstGeom prst="rect">
            <a:avLst/>
          </a:prstGeom>
        </p:spPr>
      </p:sp>
      <p:sp>
        <p:nvSpPr>
          <p:cNvPr id="3" name="备注占位符 2"/>
          <p:cNvSpPr>
            <a:spLocks noGrp="1"/>
          </p:cNvSpPr>
          <p:nvPr>
            <p:ph type="body" idx="1"/>
          </p:nvPr>
        </p:nvSpPr>
        <p:spPr>
          <a:xfrm>
            <a:off x="960120" y="3474720"/>
            <a:ext cx="7680960" cy="3291840"/>
          </a:xfrm>
          <a:prstGeom prst="rect">
            <a:avLst/>
          </a:prstGeom>
        </p:spPr>
        <p:txBody>
          <a:bodyPr/>
          <a:lstStyle/>
          <a:p>
            <a:r>
              <a:rPr lang="zh-CN" altLang="zh-CN" sz="1200" kern="1200" dirty="0" smtClean="0">
                <a:solidFill>
                  <a:schemeClr val="tx1"/>
                </a:solidFill>
                <a:effectLst/>
                <a:latin typeface="Arial" charset="0"/>
                <a:ea typeface="+mn-ea"/>
                <a:cs typeface="+mn-cs"/>
              </a:rPr>
              <a:t>总结</a:t>
            </a:r>
          </a:p>
          <a:p>
            <a:pPr marL="171450" lvl="0" indent="-171450">
              <a:buFont typeface="Arial" panose="020B0604020202020204" pitchFamily="34" charset="0"/>
              <a:buChar char="•"/>
            </a:pPr>
            <a:r>
              <a:rPr lang="zh-CN" altLang="zh-CN" sz="1200" kern="1200" dirty="0" smtClean="0">
                <a:solidFill>
                  <a:schemeClr val="tx1"/>
                </a:solidFill>
                <a:effectLst/>
                <a:latin typeface="Arial" charset="0"/>
                <a:ea typeface="+mn-ea"/>
                <a:cs typeface="+mn-cs"/>
              </a:rPr>
              <a:t>深度学习在语音、视觉、语言和语义等方面为计算机实现</a:t>
            </a:r>
            <a:r>
              <a:rPr lang="zh-CN" altLang="zh-CN" sz="1200" b="1" kern="1200" dirty="0" smtClean="0">
                <a:solidFill>
                  <a:schemeClr val="tx1"/>
                </a:solidFill>
                <a:effectLst/>
                <a:latin typeface="Arial" charset="0"/>
                <a:ea typeface="+mn-ea"/>
                <a:cs typeface="+mn-cs"/>
              </a:rPr>
              <a:t>理解</a:t>
            </a:r>
            <a:r>
              <a:rPr lang="zh-CN" altLang="zh-CN" sz="1200" kern="1200" dirty="0" smtClean="0">
                <a:solidFill>
                  <a:schemeClr val="tx1"/>
                </a:solidFill>
                <a:effectLst/>
                <a:latin typeface="Arial" charset="0"/>
                <a:ea typeface="+mn-ea"/>
                <a:cs typeface="+mn-cs"/>
              </a:rPr>
              <a:t>做出极大贡献</a:t>
            </a:r>
          </a:p>
          <a:p>
            <a:pPr marL="171450" lvl="0" indent="-171450">
              <a:buFont typeface="Arial" panose="020B0604020202020204" pitchFamily="34" charset="0"/>
              <a:buChar char="•"/>
            </a:pPr>
            <a:r>
              <a:rPr lang="zh-CN" altLang="zh-CN" sz="1200" kern="1200" dirty="0" smtClean="0">
                <a:solidFill>
                  <a:schemeClr val="tx1"/>
                </a:solidFill>
                <a:effectLst/>
                <a:latin typeface="Arial" charset="0"/>
                <a:ea typeface="+mn-ea"/>
                <a:cs typeface="+mn-cs"/>
              </a:rPr>
              <a:t>如果不考虑使用深度学习，很有可能是你的</a:t>
            </a:r>
            <a:r>
              <a:rPr lang="en-US" altLang="zh-CN" sz="1200" kern="1200" dirty="0" smtClean="0">
                <a:solidFill>
                  <a:schemeClr val="tx1"/>
                </a:solidFill>
                <a:effectLst/>
                <a:latin typeface="Arial" charset="0"/>
                <a:ea typeface="+mn-ea"/>
                <a:cs typeface="+mn-cs"/>
              </a:rPr>
              <a:t>pre-trained</a:t>
            </a:r>
            <a:r>
              <a:rPr lang="zh-CN" altLang="zh-CN" sz="1200" kern="1200" dirty="0" smtClean="0">
                <a:solidFill>
                  <a:schemeClr val="tx1"/>
                </a:solidFill>
                <a:effectLst/>
                <a:latin typeface="Arial" charset="0"/>
                <a:ea typeface="+mn-ea"/>
                <a:cs typeface="+mn-cs"/>
              </a:rPr>
              <a:t>模型或</a:t>
            </a:r>
            <a:r>
              <a:rPr lang="en-US" altLang="zh-CN" sz="1200" kern="1200" dirty="0" smtClean="0">
                <a:solidFill>
                  <a:schemeClr val="tx1"/>
                </a:solidFill>
                <a:effectLst/>
                <a:latin typeface="Arial" charset="0"/>
                <a:ea typeface="+mn-ea"/>
                <a:cs typeface="+mn-cs"/>
              </a:rPr>
              <a:t>API</a:t>
            </a:r>
            <a:r>
              <a:rPr lang="zh-CN" altLang="zh-CN" sz="1200" kern="1200" dirty="0" smtClean="0">
                <a:solidFill>
                  <a:schemeClr val="tx1"/>
                </a:solidFill>
                <a:effectLst/>
                <a:latin typeface="Arial" charset="0"/>
                <a:ea typeface="+mn-ea"/>
                <a:cs typeface="+mn-cs"/>
              </a:rPr>
              <a:t>太旧</a:t>
            </a:r>
          </a:p>
          <a:p>
            <a:pPr lvl="0"/>
            <a:r>
              <a:rPr lang="en-US" altLang="zh-CN" sz="1200" kern="1200" dirty="0" err="1" smtClean="0">
                <a:solidFill>
                  <a:schemeClr val="tx1"/>
                </a:solidFill>
                <a:effectLst/>
                <a:latin typeface="Arial" charset="0"/>
                <a:ea typeface="+mn-ea"/>
                <a:cs typeface="+mn-cs"/>
              </a:rPr>
              <a:t>TensorFlow</a:t>
            </a:r>
            <a:r>
              <a:rPr lang="zh-CN" altLang="zh-CN" sz="1200" kern="1200" dirty="0" smtClean="0">
                <a:solidFill>
                  <a:schemeClr val="tx1"/>
                </a:solidFill>
                <a:effectLst/>
                <a:latin typeface="Arial" charset="0"/>
                <a:ea typeface="+mn-ea"/>
                <a:cs typeface="+mn-cs"/>
              </a:rPr>
              <a:t>的好处</a:t>
            </a:r>
          </a:p>
          <a:p>
            <a:pPr marL="285750" lvl="0" indent="-285750">
              <a:buFont typeface="+mj-lt"/>
              <a:buAutoNum type="romanUcPeriod"/>
            </a:pPr>
            <a:r>
              <a:rPr lang="zh-CN" altLang="zh-CN" sz="1200" kern="1200" dirty="0" smtClean="0">
                <a:solidFill>
                  <a:schemeClr val="tx1"/>
                </a:solidFill>
                <a:effectLst/>
                <a:latin typeface="Arial" charset="0"/>
                <a:ea typeface="+mn-ea"/>
                <a:cs typeface="+mn-cs"/>
              </a:rPr>
              <a:t>高度扩展的设计，更快的实验速度加速研究进程</a:t>
            </a:r>
          </a:p>
          <a:p>
            <a:pPr marL="285750" lvl="0" indent="-285750">
              <a:buFont typeface="+mj-lt"/>
              <a:buAutoNum type="romanUcPeriod"/>
            </a:pPr>
            <a:r>
              <a:rPr lang="zh-CN" altLang="zh-CN" sz="1200" kern="1200" dirty="0" smtClean="0">
                <a:solidFill>
                  <a:schemeClr val="tx1"/>
                </a:solidFill>
                <a:effectLst/>
                <a:latin typeface="Arial" charset="0"/>
                <a:ea typeface="+mn-ea"/>
                <a:cs typeface="+mn-cs"/>
              </a:rPr>
              <a:t>容易分享模型，开发代码应用到可重用的效果</a:t>
            </a:r>
          </a:p>
          <a:p>
            <a:pPr marL="285750" lvl="0" indent="-285750">
              <a:buFont typeface="+mj-lt"/>
              <a:buAutoNum type="romanUcPeriod"/>
            </a:pPr>
            <a:r>
              <a:rPr lang="zh-CN" altLang="zh-CN" sz="1200" kern="1200" dirty="0" smtClean="0">
                <a:solidFill>
                  <a:schemeClr val="tx1"/>
                </a:solidFill>
                <a:effectLst/>
                <a:latin typeface="Arial" charset="0"/>
                <a:ea typeface="+mn-ea"/>
                <a:cs typeface="+mn-cs"/>
              </a:rPr>
              <a:t>通过同一个系统把研究工作直接用于生产环境</a:t>
            </a:r>
          </a:p>
          <a:p>
            <a:endParaRPr lang="zh-CN" altLang="en-US" dirty="0"/>
          </a:p>
        </p:txBody>
      </p:sp>
      <p:sp>
        <p:nvSpPr>
          <p:cNvPr id="4" name="页脚占位符 3"/>
          <p:cNvSpPr>
            <a:spLocks noGrp="1"/>
          </p:cNvSpPr>
          <p:nvPr>
            <p:ph type="ftr" sz="quarter" idx="10"/>
          </p:nvPr>
        </p:nvSpPr>
        <p:spPr/>
        <p:txBody>
          <a:bodyPr/>
          <a:lstStyle/>
          <a:p>
            <a:pPr>
              <a:defRPr/>
            </a:pPr>
            <a:endParaRPr lang="en-US" altLang="zh-CN"/>
          </a:p>
        </p:txBody>
      </p:sp>
      <p:sp>
        <p:nvSpPr>
          <p:cNvPr id="5" name="灯片编号占位符 4"/>
          <p:cNvSpPr>
            <a:spLocks noGrp="1"/>
          </p:cNvSpPr>
          <p:nvPr>
            <p:ph type="sldNum" sz="quarter" idx="11"/>
          </p:nvPr>
        </p:nvSpPr>
        <p:spPr/>
        <p:txBody>
          <a:bodyPr/>
          <a:lstStyle/>
          <a:p>
            <a:pPr>
              <a:defRPr/>
            </a:pPr>
            <a:fld id="{FE3351F9-C96D-4E4D-BE6E-B58862A8DB88}" type="slidenum">
              <a:rPr lang="zh-CN" altLang="en-US" smtClean="0"/>
              <a:pPr>
                <a:defRPr/>
              </a:pPr>
              <a:t>40</a:t>
            </a:fld>
            <a:endParaRPr lang="en-US" altLang="zh-CN"/>
          </a:p>
        </p:txBody>
      </p:sp>
    </p:spTree>
    <p:extLst>
      <p:ext uri="{BB962C8B-B14F-4D97-AF65-F5344CB8AC3E}">
        <p14:creationId xmlns:p14="http://schemas.microsoft.com/office/powerpoint/2010/main" val="13344251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71800" y="549275"/>
            <a:ext cx="3657600" cy="2743200"/>
          </a:xfrm>
          <a:prstGeom prst="rect">
            <a:avLst/>
          </a:prstGeom>
        </p:spPr>
      </p:sp>
      <p:sp>
        <p:nvSpPr>
          <p:cNvPr id="3" name="备注占位符 2"/>
          <p:cNvSpPr>
            <a:spLocks noGrp="1"/>
          </p:cNvSpPr>
          <p:nvPr>
            <p:ph type="body" idx="1"/>
          </p:nvPr>
        </p:nvSpPr>
        <p:spPr>
          <a:xfrm>
            <a:off x="960120" y="3474720"/>
            <a:ext cx="7680960" cy="3291840"/>
          </a:xfrm>
          <a:prstGeom prst="rect">
            <a:avLst/>
          </a:prstGeom>
        </p:spPr>
        <p:txBody>
          <a:bodyPr lIns="91430" tIns="45715" rIns="91430" bIns="45715"/>
          <a:lstStyle/>
          <a:p>
            <a:r>
              <a:rPr lang="zh-CN" altLang="zh-CN" dirty="0">
                <a:latin typeface="Arial" charset="0"/>
                <a:ea typeface="+mn-ea"/>
                <a:cs typeface="+mn-cs"/>
              </a:rPr>
              <a:t>总结</a:t>
            </a:r>
          </a:p>
          <a:p>
            <a:pPr marL="171431" indent="-171431">
              <a:buFont typeface="Arial" panose="020B0604020202020204" pitchFamily="34" charset="0"/>
              <a:buChar char="•"/>
            </a:pPr>
            <a:r>
              <a:rPr lang="zh-CN" altLang="zh-CN" dirty="0">
                <a:latin typeface="Arial" charset="0"/>
                <a:ea typeface="+mn-ea"/>
                <a:cs typeface="+mn-cs"/>
              </a:rPr>
              <a:t>深度学习在语音、视觉、语言和语义等方面为计算机实现</a:t>
            </a:r>
            <a:r>
              <a:rPr lang="zh-CN" altLang="zh-CN" b="1" dirty="0">
                <a:latin typeface="Arial" charset="0"/>
                <a:ea typeface="+mn-ea"/>
                <a:cs typeface="+mn-cs"/>
              </a:rPr>
              <a:t>理解</a:t>
            </a:r>
            <a:r>
              <a:rPr lang="zh-CN" altLang="zh-CN" dirty="0">
                <a:latin typeface="Arial" charset="0"/>
                <a:ea typeface="+mn-ea"/>
                <a:cs typeface="+mn-cs"/>
              </a:rPr>
              <a:t>做出极大贡献</a:t>
            </a:r>
          </a:p>
          <a:p>
            <a:pPr marL="171431" indent="-171431">
              <a:buFont typeface="Arial" panose="020B0604020202020204" pitchFamily="34" charset="0"/>
              <a:buChar char="•"/>
            </a:pPr>
            <a:r>
              <a:rPr lang="zh-CN" altLang="zh-CN" dirty="0">
                <a:latin typeface="Arial" charset="0"/>
                <a:ea typeface="+mn-ea"/>
                <a:cs typeface="+mn-cs"/>
              </a:rPr>
              <a:t>如果不考虑使用深度学习，很有可能是你的</a:t>
            </a:r>
            <a:r>
              <a:rPr lang="en-US" altLang="zh-CN" dirty="0">
                <a:latin typeface="Arial" charset="0"/>
                <a:ea typeface="+mn-ea"/>
                <a:cs typeface="+mn-cs"/>
              </a:rPr>
              <a:t>pre-trained</a:t>
            </a:r>
            <a:r>
              <a:rPr lang="zh-CN" altLang="zh-CN" dirty="0">
                <a:latin typeface="Arial" charset="0"/>
                <a:ea typeface="+mn-ea"/>
                <a:cs typeface="+mn-cs"/>
              </a:rPr>
              <a:t>模型或</a:t>
            </a:r>
            <a:r>
              <a:rPr lang="en-US" altLang="zh-CN" dirty="0">
                <a:latin typeface="Arial" charset="0"/>
                <a:ea typeface="+mn-ea"/>
                <a:cs typeface="+mn-cs"/>
              </a:rPr>
              <a:t>API</a:t>
            </a:r>
            <a:r>
              <a:rPr lang="zh-CN" altLang="zh-CN" dirty="0">
                <a:latin typeface="Arial" charset="0"/>
                <a:ea typeface="+mn-ea"/>
                <a:cs typeface="+mn-cs"/>
              </a:rPr>
              <a:t>太旧</a:t>
            </a:r>
          </a:p>
          <a:p>
            <a:pPr lvl="0"/>
            <a:r>
              <a:rPr lang="en-US" altLang="zh-CN" dirty="0" err="1">
                <a:latin typeface="Arial" charset="0"/>
                <a:ea typeface="+mn-ea"/>
                <a:cs typeface="+mn-cs"/>
              </a:rPr>
              <a:t>TensorFlow</a:t>
            </a:r>
            <a:r>
              <a:rPr lang="zh-CN" altLang="zh-CN" dirty="0">
                <a:latin typeface="Arial" charset="0"/>
                <a:ea typeface="+mn-ea"/>
                <a:cs typeface="+mn-cs"/>
              </a:rPr>
              <a:t>的好处</a:t>
            </a:r>
          </a:p>
          <a:p>
            <a:pPr marL="285719" indent="-285719">
              <a:buFont typeface="+mj-lt"/>
              <a:buAutoNum type="romanUcPeriod"/>
            </a:pPr>
            <a:r>
              <a:rPr lang="zh-CN" altLang="zh-CN" dirty="0">
                <a:latin typeface="Arial" charset="0"/>
                <a:ea typeface="+mn-ea"/>
                <a:cs typeface="+mn-cs"/>
              </a:rPr>
              <a:t>高度扩展的设计，更快的实验速度加速研究进程</a:t>
            </a:r>
          </a:p>
          <a:p>
            <a:pPr marL="285719" indent="-285719">
              <a:buFont typeface="+mj-lt"/>
              <a:buAutoNum type="romanUcPeriod"/>
            </a:pPr>
            <a:r>
              <a:rPr lang="zh-CN" altLang="zh-CN" dirty="0">
                <a:latin typeface="Arial" charset="0"/>
                <a:ea typeface="+mn-ea"/>
                <a:cs typeface="+mn-cs"/>
              </a:rPr>
              <a:t>容易分享模型，开发代码应用到可重用的效果</a:t>
            </a:r>
          </a:p>
          <a:p>
            <a:pPr marL="285719" indent="-285719">
              <a:buFont typeface="+mj-lt"/>
              <a:buAutoNum type="romanUcPeriod"/>
            </a:pPr>
            <a:r>
              <a:rPr lang="zh-CN" altLang="zh-CN" dirty="0">
                <a:latin typeface="Arial" charset="0"/>
                <a:ea typeface="+mn-ea"/>
                <a:cs typeface="+mn-cs"/>
              </a:rPr>
              <a:t>通过同一个系统把研究工作直接用于生产环境</a:t>
            </a:r>
          </a:p>
          <a:p>
            <a:endParaRPr lang="zh-CN" altLang="en-US" dirty="0"/>
          </a:p>
        </p:txBody>
      </p:sp>
      <p:sp>
        <p:nvSpPr>
          <p:cNvPr id="4" name="页脚占位符 3"/>
          <p:cNvSpPr>
            <a:spLocks noGrp="1"/>
          </p:cNvSpPr>
          <p:nvPr>
            <p:ph type="ftr" sz="quarter" idx="10"/>
          </p:nvPr>
        </p:nvSpPr>
        <p:spPr/>
        <p:txBody>
          <a:bodyPr/>
          <a:lstStyle/>
          <a:p>
            <a:pPr>
              <a:defRPr/>
            </a:pPr>
            <a:endParaRPr lang="en-US" altLang="zh-CN"/>
          </a:p>
        </p:txBody>
      </p:sp>
      <p:sp>
        <p:nvSpPr>
          <p:cNvPr id="5" name="灯片编号占位符 4"/>
          <p:cNvSpPr>
            <a:spLocks noGrp="1"/>
          </p:cNvSpPr>
          <p:nvPr>
            <p:ph type="sldNum" sz="quarter" idx="11"/>
          </p:nvPr>
        </p:nvSpPr>
        <p:spPr/>
        <p:txBody>
          <a:bodyPr/>
          <a:lstStyle/>
          <a:p>
            <a:pPr>
              <a:defRPr/>
            </a:pPr>
            <a:fld id="{FE3351F9-C96D-4E4D-BE6E-B58862A8DB88}" type="slidenum">
              <a:rPr lang="zh-CN" altLang="en-US" smtClean="0"/>
              <a:pPr>
                <a:defRPr/>
              </a:pPr>
              <a:t>41</a:t>
            </a:fld>
            <a:endParaRPr lang="en-US" altLang="zh-CN"/>
          </a:p>
        </p:txBody>
      </p:sp>
    </p:spTree>
    <p:extLst>
      <p:ext uri="{BB962C8B-B14F-4D97-AF65-F5344CB8AC3E}">
        <p14:creationId xmlns:p14="http://schemas.microsoft.com/office/powerpoint/2010/main" val="13344251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154363" y="912813"/>
            <a:ext cx="3292475" cy="2470150"/>
          </a:xfrm>
          <a:prstGeom prst="rect">
            <a:avLst/>
          </a:prstGeom>
          <a:noFill/>
          <a:ln w="12700">
            <a:solidFill>
              <a:prstClr val="black"/>
            </a:solidFill>
          </a:ln>
        </p:spPr>
      </p:sp>
      <p:sp>
        <p:nvSpPr>
          <p:cNvPr id="3" name="备注占位符 2"/>
          <p:cNvSpPr>
            <a:spLocks noGrp="1"/>
          </p:cNvSpPr>
          <p:nvPr>
            <p:ph type="body" idx="1"/>
          </p:nvPr>
        </p:nvSpPr>
        <p:spPr>
          <a:xfrm>
            <a:off x="960440" y="3521078"/>
            <a:ext cx="7680325" cy="2879725"/>
          </a:xfrm>
          <a:prstGeom prst="rect">
            <a:avLst/>
          </a:prstGeom>
        </p:spPr>
        <p:txBody>
          <a:bodyPr lIns="88428" tIns="44215" rIns="88428" bIns="44215"/>
          <a:lstStyle/>
          <a:p>
            <a:endParaRPr lang="zh-CN" altLang="en-US" dirty="0"/>
          </a:p>
        </p:txBody>
      </p:sp>
      <p:sp>
        <p:nvSpPr>
          <p:cNvPr id="4" name="灯片编号占位符 3"/>
          <p:cNvSpPr>
            <a:spLocks noGrp="1"/>
          </p:cNvSpPr>
          <p:nvPr>
            <p:ph type="sldNum" sz="quarter" idx="10"/>
          </p:nvPr>
        </p:nvSpPr>
        <p:spPr/>
        <p:txBody>
          <a:bodyPr/>
          <a:lstStyle/>
          <a:p>
            <a:pPr>
              <a:defRPr/>
            </a:pPr>
            <a:fld id="{509E94E2-519C-4395-920A-2A151C007A2D}" type="slidenum">
              <a:rPr lang="en-US" altLang="zh-CN" smtClean="0"/>
              <a:pPr>
                <a:defRPr/>
              </a:pPr>
              <a:t>42</a:t>
            </a:fld>
            <a:endParaRPr lang="en-US" altLang="zh-CN"/>
          </a:p>
        </p:txBody>
      </p:sp>
    </p:spTree>
    <p:extLst>
      <p:ext uri="{BB962C8B-B14F-4D97-AF65-F5344CB8AC3E}">
        <p14:creationId xmlns:p14="http://schemas.microsoft.com/office/powerpoint/2010/main" val="32879608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lvl1pPr defTabSz="966552" eaLnBrk="0" hangingPunct="0">
              <a:defRPr sz="2400">
                <a:solidFill>
                  <a:schemeClr val="tx1"/>
                </a:solidFill>
                <a:latin typeface="Times New Roman" pitchFamily="18" charset="0"/>
              </a:defRPr>
            </a:lvl1pPr>
            <a:lvl2pPr marL="742769" indent="-285681" defTabSz="966552" eaLnBrk="0" hangingPunct="0">
              <a:defRPr sz="2400">
                <a:solidFill>
                  <a:schemeClr val="tx1"/>
                </a:solidFill>
                <a:latin typeface="Times New Roman" pitchFamily="18" charset="0"/>
              </a:defRPr>
            </a:lvl2pPr>
            <a:lvl3pPr marL="1142721" indent="-228544" defTabSz="966552" eaLnBrk="0" hangingPunct="0">
              <a:defRPr sz="2400">
                <a:solidFill>
                  <a:schemeClr val="tx1"/>
                </a:solidFill>
                <a:latin typeface="Times New Roman" pitchFamily="18" charset="0"/>
              </a:defRPr>
            </a:lvl3pPr>
            <a:lvl4pPr marL="1599810" indent="-228544" defTabSz="966552" eaLnBrk="0" hangingPunct="0">
              <a:defRPr sz="2400">
                <a:solidFill>
                  <a:schemeClr val="tx1"/>
                </a:solidFill>
                <a:latin typeface="Times New Roman" pitchFamily="18" charset="0"/>
              </a:defRPr>
            </a:lvl4pPr>
            <a:lvl5pPr marL="2056897" indent="-228544" defTabSz="966552" eaLnBrk="0" hangingPunct="0">
              <a:defRPr sz="2400">
                <a:solidFill>
                  <a:schemeClr val="tx1"/>
                </a:solidFill>
                <a:latin typeface="Times New Roman" pitchFamily="18" charset="0"/>
              </a:defRPr>
            </a:lvl5pPr>
            <a:lvl6pPr marL="2513986" indent="-228544" defTabSz="966552" eaLnBrk="0" fontAlgn="base" hangingPunct="0">
              <a:spcBef>
                <a:spcPct val="0"/>
              </a:spcBef>
              <a:spcAft>
                <a:spcPct val="0"/>
              </a:spcAft>
              <a:defRPr sz="2400">
                <a:solidFill>
                  <a:schemeClr val="tx1"/>
                </a:solidFill>
                <a:latin typeface="Times New Roman" pitchFamily="18" charset="0"/>
              </a:defRPr>
            </a:lvl6pPr>
            <a:lvl7pPr marL="2971074" indent="-228544" defTabSz="966552" eaLnBrk="0" fontAlgn="base" hangingPunct="0">
              <a:spcBef>
                <a:spcPct val="0"/>
              </a:spcBef>
              <a:spcAft>
                <a:spcPct val="0"/>
              </a:spcAft>
              <a:defRPr sz="2400">
                <a:solidFill>
                  <a:schemeClr val="tx1"/>
                </a:solidFill>
                <a:latin typeface="Times New Roman" pitchFamily="18" charset="0"/>
              </a:defRPr>
            </a:lvl7pPr>
            <a:lvl8pPr marL="3428162" indent="-228544" defTabSz="966552" eaLnBrk="0" fontAlgn="base" hangingPunct="0">
              <a:spcBef>
                <a:spcPct val="0"/>
              </a:spcBef>
              <a:spcAft>
                <a:spcPct val="0"/>
              </a:spcAft>
              <a:defRPr sz="2400">
                <a:solidFill>
                  <a:schemeClr val="tx1"/>
                </a:solidFill>
                <a:latin typeface="Times New Roman" pitchFamily="18" charset="0"/>
              </a:defRPr>
            </a:lvl8pPr>
            <a:lvl9pPr marL="3885251" indent="-228544" defTabSz="966552" eaLnBrk="0" fontAlgn="base" hangingPunct="0">
              <a:spcBef>
                <a:spcPct val="0"/>
              </a:spcBef>
              <a:spcAft>
                <a:spcPct val="0"/>
              </a:spcAft>
              <a:defRPr sz="2400">
                <a:solidFill>
                  <a:schemeClr val="tx1"/>
                </a:solidFill>
                <a:latin typeface="Times New Roman" pitchFamily="18" charset="0"/>
              </a:defRPr>
            </a:lvl9pPr>
          </a:lstStyle>
          <a:p>
            <a:pPr eaLnBrk="1" hangingPunct="1"/>
            <a:fld id="{76BE7806-27E6-41DD-B9A2-FCF3B47F45A3}" type="slidenum">
              <a:rPr lang="en-US" sz="1200"/>
              <a:pPr eaLnBrk="1" hangingPunct="1"/>
              <a:t>44</a:t>
            </a:fld>
            <a:endParaRPr lang="en-US" sz="1200"/>
          </a:p>
        </p:txBody>
      </p:sp>
      <p:sp>
        <p:nvSpPr>
          <p:cNvPr id="71683" name="Slide Image Placeholder 1"/>
          <p:cNvSpPr>
            <a:spLocks noGrp="1" noRot="1" noChangeAspect="1" noTextEdit="1"/>
          </p:cNvSpPr>
          <p:nvPr>
            <p:ph type="sldImg"/>
          </p:nvPr>
        </p:nvSpPr>
        <p:spPr>
          <a:xfrm>
            <a:off x="2971800" y="549275"/>
            <a:ext cx="3657600" cy="2743200"/>
          </a:xfrm>
          <a:prstGeom prst="rect">
            <a:avLst/>
          </a:prstGeom>
          <a:ln/>
        </p:spPr>
      </p:sp>
      <p:sp>
        <p:nvSpPr>
          <p:cNvPr id="71684" name="Notes Placeholder 2"/>
          <p:cNvSpPr>
            <a:spLocks noGrp="1"/>
          </p:cNvSpPr>
          <p:nvPr>
            <p:ph type="body" idx="1"/>
          </p:nvPr>
        </p:nvSpPr>
        <p:spPr>
          <a:xfrm>
            <a:off x="960540" y="3474963"/>
            <a:ext cx="7680127" cy="3291114"/>
          </a:xfrm>
          <a:prstGeom prst="rect">
            <a:avLst/>
          </a:prstGeom>
          <a:noFill/>
        </p:spPr>
        <p:txBody>
          <a:bodyPr lIns="96638" tIns="48319" rIns="96638" bIns="48319"/>
          <a:lstStyle/>
          <a:p>
            <a:pPr eaLnBrk="1" hangingPunct="1">
              <a:spcBef>
                <a:spcPct val="0"/>
              </a:spcBef>
            </a:pPr>
            <a:endParaRPr lang="en-US" smtClean="0"/>
          </a:p>
        </p:txBody>
      </p:sp>
      <p:sp>
        <p:nvSpPr>
          <p:cNvPr id="71685" name="Slide Number Placeholder 3"/>
          <p:cNvSpPr txBox="1">
            <a:spLocks noGrp="1"/>
          </p:cNvSpPr>
          <p:nvPr/>
        </p:nvSpPr>
        <p:spPr bwMode="auto">
          <a:xfrm>
            <a:off x="5438180" y="6948716"/>
            <a:ext cx="4160937" cy="365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38" tIns="48319" rIns="96638" bIns="48319" anchor="b"/>
          <a:lstStyle>
            <a:lvl1pPr defTabSz="966788" eaLnBrk="0" hangingPunct="0">
              <a:defRPr sz="2400">
                <a:solidFill>
                  <a:schemeClr val="tx1"/>
                </a:solidFill>
                <a:latin typeface="Times New Roman" pitchFamily="18" charset="0"/>
              </a:defRPr>
            </a:lvl1pPr>
            <a:lvl2pPr marL="742950" indent="-285750" defTabSz="966788" eaLnBrk="0" hangingPunct="0">
              <a:defRPr sz="2400">
                <a:solidFill>
                  <a:schemeClr val="tx1"/>
                </a:solidFill>
                <a:latin typeface="Times New Roman" pitchFamily="18" charset="0"/>
              </a:defRPr>
            </a:lvl2pPr>
            <a:lvl3pPr marL="1143000" indent="-228600" defTabSz="966788" eaLnBrk="0" hangingPunct="0">
              <a:defRPr sz="2400">
                <a:solidFill>
                  <a:schemeClr val="tx1"/>
                </a:solidFill>
                <a:latin typeface="Times New Roman" pitchFamily="18" charset="0"/>
              </a:defRPr>
            </a:lvl3pPr>
            <a:lvl4pPr marL="1600200" indent="-228600" defTabSz="966788" eaLnBrk="0" hangingPunct="0">
              <a:defRPr sz="2400">
                <a:solidFill>
                  <a:schemeClr val="tx1"/>
                </a:solidFill>
                <a:latin typeface="Times New Roman" pitchFamily="18" charset="0"/>
              </a:defRPr>
            </a:lvl4pPr>
            <a:lvl5pPr marL="2057400" indent="-228600" defTabSz="966788" eaLnBrk="0" hangingPunct="0">
              <a:defRPr sz="2400">
                <a:solidFill>
                  <a:schemeClr val="tx1"/>
                </a:solidFill>
                <a:latin typeface="Times New Roman" pitchFamily="18" charset="0"/>
              </a:defRPr>
            </a:lvl5pPr>
            <a:lvl6pPr marL="2514600" indent="-228600" defTabSz="966788" eaLnBrk="0" fontAlgn="base" hangingPunct="0">
              <a:spcBef>
                <a:spcPct val="0"/>
              </a:spcBef>
              <a:spcAft>
                <a:spcPct val="0"/>
              </a:spcAft>
              <a:defRPr sz="2400">
                <a:solidFill>
                  <a:schemeClr val="tx1"/>
                </a:solidFill>
                <a:latin typeface="Times New Roman" pitchFamily="18" charset="0"/>
              </a:defRPr>
            </a:lvl6pPr>
            <a:lvl7pPr marL="2971800" indent="-228600" defTabSz="966788" eaLnBrk="0" fontAlgn="base" hangingPunct="0">
              <a:spcBef>
                <a:spcPct val="0"/>
              </a:spcBef>
              <a:spcAft>
                <a:spcPct val="0"/>
              </a:spcAft>
              <a:defRPr sz="2400">
                <a:solidFill>
                  <a:schemeClr val="tx1"/>
                </a:solidFill>
                <a:latin typeface="Times New Roman" pitchFamily="18" charset="0"/>
              </a:defRPr>
            </a:lvl7pPr>
            <a:lvl8pPr marL="3429000" indent="-228600" defTabSz="966788" eaLnBrk="0" fontAlgn="base" hangingPunct="0">
              <a:spcBef>
                <a:spcPct val="0"/>
              </a:spcBef>
              <a:spcAft>
                <a:spcPct val="0"/>
              </a:spcAft>
              <a:defRPr sz="2400">
                <a:solidFill>
                  <a:schemeClr val="tx1"/>
                </a:solidFill>
                <a:latin typeface="Times New Roman" pitchFamily="18" charset="0"/>
              </a:defRPr>
            </a:lvl8pPr>
            <a:lvl9pPr marL="3886200" indent="-228600" defTabSz="966788" eaLnBrk="0" fontAlgn="base" hangingPunct="0">
              <a:spcBef>
                <a:spcPct val="0"/>
              </a:spcBef>
              <a:spcAft>
                <a:spcPct val="0"/>
              </a:spcAft>
              <a:defRPr sz="2400">
                <a:solidFill>
                  <a:schemeClr val="tx1"/>
                </a:solidFill>
                <a:latin typeface="Times New Roman" pitchFamily="18" charset="0"/>
              </a:defRPr>
            </a:lvl9pPr>
          </a:lstStyle>
          <a:p>
            <a:pPr algn="r" eaLnBrk="1" hangingPunct="1"/>
            <a:fld id="{8B02A6ED-66BF-427D-8125-4B4A6FC91A07}" type="slidenum">
              <a:rPr lang="en-US" sz="1200">
                <a:latin typeface="Calibri" pitchFamily="34" charset="0"/>
              </a:rPr>
              <a:pPr algn="r" eaLnBrk="1" hangingPunct="1"/>
              <a:t>44</a:t>
            </a:fld>
            <a:endParaRPr lang="en-US" sz="1200">
              <a:latin typeface="Calibri" pitchFamily="34" charset="0"/>
            </a:endParaRPr>
          </a:p>
        </p:txBody>
      </p:sp>
    </p:spTree>
    <p:extLst>
      <p:ext uri="{BB962C8B-B14F-4D97-AF65-F5344CB8AC3E}">
        <p14:creationId xmlns:p14="http://schemas.microsoft.com/office/powerpoint/2010/main" val="41364159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154363" y="912813"/>
            <a:ext cx="3292475" cy="2470150"/>
          </a:xfrm>
          <a:prstGeom prst="rect">
            <a:avLst/>
          </a:prstGeom>
          <a:noFill/>
          <a:ln w="12700">
            <a:solidFill>
              <a:prstClr val="black"/>
            </a:solidFill>
          </a:ln>
        </p:spPr>
      </p:sp>
      <p:sp>
        <p:nvSpPr>
          <p:cNvPr id="3" name="备注占位符 2"/>
          <p:cNvSpPr>
            <a:spLocks noGrp="1"/>
          </p:cNvSpPr>
          <p:nvPr>
            <p:ph type="body" idx="1"/>
          </p:nvPr>
        </p:nvSpPr>
        <p:spPr>
          <a:xfrm>
            <a:off x="960440" y="3521078"/>
            <a:ext cx="7680325" cy="2879725"/>
          </a:xfrm>
          <a:prstGeom prst="rect">
            <a:avLst/>
          </a:prstGeom>
        </p:spPr>
        <p:txBody>
          <a:bodyPr lIns="88428" tIns="44215" rIns="88428" bIns="44215"/>
          <a:lstStyle/>
          <a:p>
            <a:endParaRPr lang="en-US" altLang="zh-CN" dirty="0"/>
          </a:p>
        </p:txBody>
      </p:sp>
      <p:sp>
        <p:nvSpPr>
          <p:cNvPr id="4" name="灯片编号占位符 3"/>
          <p:cNvSpPr>
            <a:spLocks noGrp="1"/>
          </p:cNvSpPr>
          <p:nvPr>
            <p:ph type="sldNum" sz="quarter" idx="10"/>
          </p:nvPr>
        </p:nvSpPr>
        <p:spPr/>
        <p:txBody>
          <a:bodyPr/>
          <a:lstStyle/>
          <a:p>
            <a:pPr>
              <a:defRPr/>
            </a:pPr>
            <a:fld id="{509E94E2-519C-4395-920A-2A151C007A2D}" type="slidenum">
              <a:rPr lang="en-US" altLang="zh-CN" smtClean="0"/>
              <a:pPr>
                <a:defRPr/>
              </a:pPr>
              <a:t>45</a:t>
            </a:fld>
            <a:endParaRPr lang="en-US" altLang="zh-CN"/>
          </a:p>
        </p:txBody>
      </p:sp>
    </p:spTree>
    <p:extLst>
      <p:ext uri="{BB962C8B-B14F-4D97-AF65-F5344CB8AC3E}">
        <p14:creationId xmlns:p14="http://schemas.microsoft.com/office/powerpoint/2010/main" val="28618756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154363" y="914400"/>
            <a:ext cx="3292475" cy="2468563"/>
          </a:xfrm>
          <a:prstGeom prst="rect">
            <a:avLst/>
          </a:prstGeom>
          <a:noFill/>
          <a:ln w="12700">
            <a:solidFill>
              <a:prstClr val="black"/>
            </a:solidFill>
          </a:ln>
        </p:spPr>
      </p:sp>
      <p:sp>
        <p:nvSpPr>
          <p:cNvPr id="3" name="备注占位符 2"/>
          <p:cNvSpPr>
            <a:spLocks noGrp="1"/>
          </p:cNvSpPr>
          <p:nvPr>
            <p:ph type="body" idx="1"/>
          </p:nvPr>
        </p:nvSpPr>
        <p:spPr>
          <a:xfrm>
            <a:off x="960440" y="3521077"/>
            <a:ext cx="7680325" cy="2879725"/>
          </a:xfrm>
          <a:prstGeom prst="rect">
            <a:avLst/>
          </a:prstGeom>
        </p:spPr>
        <p:txBody>
          <a:bodyPr lIns="91427" tIns="45714" rIns="91427" bIns="45714"/>
          <a:lstStyle/>
          <a:p>
            <a:endParaRPr lang="zh-CN" altLang="en-US" dirty="0"/>
          </a:p>
        </p:txBody>
      </p:sp>
      <p:sp>
        <p:nvSpPr>
          <p:cNvPr id="4" name="灯片编号占位符 3"/>
          <p:cNvSpPr>
            <a:spLocks noGrp="1"/>
          </p:cNvSpPr>
          <p:nvPr>
            <p:ph type="sldNum" sz="quarter" idx="10"/>
          </p:nvPr>
        </p:nvSpPr>
        <p:spPr/>
        <p:txBody>
          <a:bodyPr/>
          <a:lstStyle/>
          <a:p>
            <a:pPr>
              <a:defRPr/>
            </a:pPr>
            <a:fld id="{509E94E2-519C-4395-920A-2A151C007A2D}" type="slidenum">
              <a:rPr lang="en-US" altLang="zh-CN" smtClean="0"/>
              <a:pPr>
                <a:defRPr/>
              </a:pPr>
              <a:t>46</a:t>
            </a:fld>
            <a:endParaRPr lang="en-US" altLang="zh-CN"/>
          </a:p>
        </p:txBody>
      </p:sp>
    </p:spTree>
    <p:extLst>
      <p:ext uri="{BB962C8B-B14F-4D97-AF65-F5344CB8AC3E}">
        <p14:creationId xmlns:p14="http://schemas.microsoft.com/office/powerpoint/2010/main" val="27697690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xfrm>
            <a:off x="2971800" y="549275"/>
            <a:ext cx="3657600" cy="2743200"/>
          </a:xfrm>
          <a:prstGeom prst="rect">
            <a:avLst/>
          </a:prstGeom>
          <a:noFill/>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sp>
      <p:sp>
        <p:nvSpPr>
          <p:cNvPr id="414723" name="Rectangle 3"/>
          <p:cNvSpPr>
            <a:spLocks noGrp="1" noChangeArrowheads="1"/>
          </p:cNvSpPr>
          <p:nvPr>
            <p:ph type="body" idx="1"/>
          </p:nvPr>
        </p:nvSpPr>
        <p:spPr>
          <a:xfrm>
            <a:off x="960540" y="3474963"/>
            <a:ext cx="7680127" cy="3291114"/>
          </a:xfrm>
          <a:prstGeom prst="rect">
            <a:avLst/>
          </a:prstGeom>
          <a:noFill/>
          <a:extLs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lIns="91417" tIns="45709" rIns="91417" bIns="45709"/>
          <a:lstStyle/>
          <a:p>
            <a:endParaRPr lang="en-US" smtClean="0">
              <a:latin typeface="Times New Roman" pitchFamily="18" charset="0"/>
              <a:ea typeface="ＭＳ Ｐゴシック" pitchFamily="34" charset="-128"/>
            </a:endParaRPr>
          </a:p>
        </p:txBody>
      </p:sp>
    </p:spTree>
    <p:extLst>
      <p:ext uri="{BB962C8B-B14F-4D97-AF65-F5344CB8AC3E}">
        <p14:creationId xmlns:p14="http://schemas.microsoft.com/office/powerpoint/2010/main" val="2306450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xfrm>
            <a:off x="2971800" y="549275"/>
            <a:ext cx="3657600" cy="2743200"/>
          </a:xfrm>
          <a:prstGeom prst="rect">
            <a:avLst/>
          </a:prstGeom>
          <a:noFill/>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sp>
      <p:sp>
        <p:nvSpPr>
          <p:cNvPr id="414723" name="Rectangle 3"/>
          <p:cNvSpPr>
            <a:spLocks noGrp="1" noChangeArrowheads="1"/>
          </p:cNvSpPr>
          <p:nvPr>
            <p:ph type="body" idx="1"/>
          </p:nvPr>
        </p:nvSpPr>
        <p:spPr>
          <a:xfrm>
            <a:off x="960540" y="3474963"/>
            <a:ext cx="7680127" cy="3291114"/>
          </a:xfrm>
          <a:prstGeom prst="rect">
            <a:avLst/>
          </a:prstGeom>
          <a:noFill/>
          <a:extLs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lIns="91417" tIns="45709" rIns="91417" bIns="45709"/>
          <a:lstStyle/>
          <a:p>
            <a:endParaRPr lang="en-US" smtClean="0">
              <a:latin typeface="Times New Roman" pitchFamily="18" charset="0"/>
              <a:ea typeface="ＭＳ Ｐゴシック" pitchFamily="34" charset="-128"/>
            </a:endParaRPr>
          </a:p>
        </p:txBody>
      </p:sp>
    </p:spTree>
    <p:extLst>
      <p:ext uri="{BB962C8B-B14F-4D97-AF65-F5344CB8AC3E}">
        <p14:creationId xmlns:p14="http://schemas.microsoft.com/office/powerpoint/2010/main" val="25836735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154363" y="914400"/>
            <a:ext cx="3292475" cy="2468563"/>
          </a:xfrm>
          <a:prstGeom prst="rect">
            <a:avLst/>
          </a:prstGeom>
          <a:noFill/>
          <a:ln w="12700">
            <a:solidFill>
              <a:prstClr val="black"/>
            </a:solidFill>
          </a:ln>
        </p:spPr>
      </p:sp>
      <p:sp>
        <p:nvSpPr>
          <p:cNvPr id="3" name="备注占位符 2"/>
          <p:cNvSpPr>
            <a:spLocks noGrp="1"/>
          </p:cNvSpPr>
          <p:nvPr>
            <p:ph type="body" idx="1"/>
          </p:nvPr>
        </p:nvSpPr>
        <p:spPr>
          <a:xfrm>
            <a:off x="960440" y="3521077"/>
            <a:ext cx="7680325" cy="2879725"/>
          </a:xfrm>
          <a:prstGeom prst="rect">
            <a:avLst/>
          </a:prstGeom>
        </p:spPr>
        <p:txBody>
          <a:bodyPr lIns="91427" tIns="45714" rIns="91427" bIns="45714"/>
          <a:lstStyle/>
          <a:p>
            <a:endParaRPr lang="zh-CN" altLang="en-US" dirty="0"/>
          </a:p>
        </p:txBody>
      </p:sp>
      <p:sp>
        <p:nvSpPr>
          <p:cNvPr id="4" name="灯片编号占位符 3"/>
          <p:cNvSpPr>
            <a:spLocks noGrp="1"/>
          </p:cNvSpPr>
          <p:nvPr>
            <p:ph type="sldNum" sz="quarter" idx="10"/>
          </p:nvPr>
        </p:nvSpPr>
        <p:spPr/>
        <p:txBody>
          <a:bodyPr/>
          <a:lstStyle/>
          <a:p>
            <a:pPr>
              <a:defRPr/>
            </a:pPr>
            <a:fld id="{509E94E2-519C-4395-920A-2A151C007A2D}" type="slidenum">
              <a:rPr lang="en-US" altLang="zh-CN" smtClean="0"/>
              <a:pPr>
                <a:defRPr/>
              </a:pPr>
              <a:t>50</a:t>
            </a:fld>
            <a:endParaRPr lang="en-US" altLang="zh-CN"/>
          </a:p>
        </p:txBody>
      </p:sp>
    </p:spTree>
    <p:extLst>
      <p:ext uri="{BB962C8B-B14F-4D97-AF65-F5344CB8AC3E}">
        <p14:creationId xmlns:p14="http://schemas.microsoft.com/office/powerpoint/2010/main" val="2769769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154363" y="914400"/>
            <a:ext cx="3292475" cy="2468563"/>
          </a:xfrm>
          <a:prstGeom prst="rect">
            <a:avLst/>
          </a:prstGeom>
          <a:noFill/>
          <a:ln w="12700">
            <a:solidFill>
              <a:prstClr val="black"/>
            </a:solidFill>
          </a:ln>
        </p:spPr>
      </p:sp>
      <p:sp>
        <p:nvSpPr>
          <p:cNvPr id="3" name="备注占位符 2"/>
          <p:cNvSpPr>
            <a:spLocks noGrp="1"/>
          </p:cNvSpPr>
          <p:nvPr>
            <p:ph type="body" idx="1"/>
          </p:nvPr>
        </p:nvSpPr>
        <p:spPr>
          <a:xfrm>
            <a:off x="960440" y="3521077"/>
            <a:ext cx="7680325" cy="2879725"/>
          </a:xfrm>
          <a:prstGeom prst="rect">
            <a:avLst/>
          </a:prstGeom>
        </p:spPr>
        <p:txBody>
          <a:bodyPr lIns="91427" tIns="45714" rIns="91427" bIns="45714"/>
          <a:lstStyle/>
          <a:p>
            <a:endParaRPr lang="zh-CN" altLang="en-US" dirty="0"/>
          </a:p>
        </p:txBody>
      </p:sp>
      <p:sp>
        <p:nvSpPr>
          <p:cNvPr id="4" name="灯片编号占位符 3"/>
          <p:cNvSpPr>
            <a:spLocks noGrp="1"/>
          </p:cNvSpPr>
          <p:nvPr>
            <p:ph type="sldNum" sz="quarter" idx="10"/>
          </p:nvPr>
        </p:nvSpPr>
        <p:spPr/>
        <p:txBody>
          <a:bodyPr/>
          <a:lstStyle/>
          <a:p>
            <a:pPr>
              <a:defRPr/>
            </a:pPr>
            <a:fld id="{509E94E2-519C-4395-920A-2A151C007A2D}" type="slidenum">
              <a:rPr lang="en-US" altLang="zh-CN" smtClean="0"/>
              <a:pPr>
                <a:defRPr/>
              </a:pPr>
              <a:t>4</a:t>
            </a:fld>
            <a:endParaRPr lang="en-US" altLang="zh-CN"/>
          </a:p>
        </p:txBody>
      </p:sp>
    </p:spTree>
    <p:extLst>
      <p:ext uri="{BB962C8B-B14F-4D97-AF65-F5344CB8AC3E}">
        <p14:creationId xmlns:p14="http://schemas.microsoft.com/office/powerpoint/2010/main" val="27697690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154363" y="914400"/>
            <a:ext cx="3292475" cy="2468563"/>
          </a:xfrm>
          <a:prstGeom prst="rect">
            <a:avLst/>
          </a:prstGeom>
          <a:noFill/>
          <a:ln w="12700">
            <a:solidFill>
              <a:prstClr val="black"/>
            </a:solidFill>
          </a:ln>
        </p:spPr>
      </p:sp>
      <p:sp>
        <p:nvSpPr>
          <p:cNvPr id="3" name="备注占位符 2"/>
          <p:cNvSpPr>
            <a:spLocks noGrp="1"/>
          </p:cNvSpPr>
          <p:nvPr>
            <p:ph type="body" idx="1"/>
          </p:nvPr>
        </p:nvSpPr>
        <p:spPr>
          <a:xfrm>
            <a:off x="960440" y="3521077"/>
            <a:ext cx="7680325" cy="2879725"/>
          </a:xfrm>
          <a:prstGeom prst="rect">
            <a:avLst/>
          </a:prstGeom>
        </p:spPr>
        <p:txBody>
          <a:bodyPr lIns="91427" tIns="45714" rIns="91427" bIns="45714"/>
          <a:lstStyle/>
          <a:p>
            <a:endParaRPr lang="zh-CN" altLang="en-US" dirty="0"/>
          </a:p>
        </p:txBody>
      </p:sp>
      <p:sp>
        <p:nvSpPr>
          <p:cNvPr id="4" name="灯片编号占位符 3"/>
          <p:cNvSpPr>
            <a:spLocks noGrp="1"/>
          </p:cNvSpPr>
          <p:nvPr>
            <p:ph type="sldNum" sz="quarter" idx="10"/>
          </p:nvPr>
        </p:nvSpPr>
        <p:spPr/>
        <p:txBody>
          <a:bodyPr/>
          <a:lstStyle/>
          <a:p>
            <a:pPr>
              <a:defRPr/>
            </a:pPr>
            <a:fld id="{509E94E2-519C-4395-920A-2A151C007A2D}" type="slidenum">
              <a:rPr lang="en-US" altLang="zh-CN" smtClean="0"/>
              <a:pPr>
                <a:defRPr/>
              </a:pPr>
              <a:t>51</a:t>
            </a:fld>
            <a:endParaRPr lang="en-US" altLang="zh-CN"/>
          </a:p>
        </p:txBody>
      </p:sp>
    </p:spTree>
    <p:extLst>
      <p:ext uri="{BB962C8B-B14F-4D97-AF65-F5344CB8AC3E}">
        <p14:creationId xmlns:p14="http://schemas.microsoft.com/office/powerpoint/2010/main" val="27697690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xfrm>
            <a:off x="2973388" y="550863"/>
            <a:ext cx="3654425" cy="2741612"/>
          </a:xfrm>
          <a:prstGeom prst="rect">
            <a:avLst/>
          </a:prstGeom>
          <a:noFill/>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sp>
      <p:sp>
        <p:nvSpPr>
          <p:cNvPr id="414723" name="Rectangle 3"/>
          <p:cNvSpPr>
            <a:spLocks noGrp="1" noChangeArrowheads="1"/>
          </p:cNvSpPr>
          <p:nvPr>
            <p:ph type="body" idx="1"/>
          </p:nvPr>
        </p:nvSpPr>
        <p:spPr>
          <a:xfrm>
            <a:off x="960542" y="3474964"/>
            <a:ext cx="7680127" cy="3291114"/>
          </a:xfrm>
          <a:prstGeom prst="rect">
            <a:avLst/>
          </a:prstGeom>
          <a:noFill/>
          <a:extLs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lIns="91427" tIns="45714" rIns="91427" bIns="45714"/>
          <a:lstStyle/>
          <a:p>
            <a:endParaRPr lang="en-US" smtClean="0">
              <a:latin typeface="Times New Roman" pitchFamily="18" charset="0"/>
              <a:ea typeface="ＭＳ Ｐゴシック" pitchFamily="34" charset="-128"/>
            </a:endParaRPr>
          </a:p>
        </p:txBody>
      </p:sp>
    </p:spTree>
    <p:extLst>
      <p:ext uri="{BB962C8B-B14F-4D97-AF65-F5344CB8AC3E}">
        <p14:creationId xmlns:p14="http://schemas.microsoft.com/office/powerpoint/2010/main" val="2526385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xfrm>
            <a:off x="2973388" y="550863"/>
            <a:ext cx="3654425" cy="2741612"/>
          </a:xfrm>
          <a:prstGeom prst="rect">
            <a:avLst/>
          </a:prstGeom>
          <a:noFill/>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sp>
      <p:sp>
        <p:nvSpPr>
          <p:cNvPr id="414723" name="Rectangle 3"/>
          <p:cNvSpPr>
            <a:spLocks noGrp="1" noChangeArrowheads="1"/>
          </p:cNvSpPr>
          <p:nvPr>
            <p:ph type="body" idx="1"/>
          </p:nvPr>
        </p:nvSpPr>
        <p:spPr>
          <a:xfrm>
            <a:off x="960542" y="3474964"/>
            <a:ext cx="7680127" cy="3291114"/>
          </a:xfrm>
          <a:prstGeom prst="rect">
            <a:avLst/>
          </a:prstGeom>
          <a:noFill/>
          <a:extLs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lIns="91427" tIns="45714" rIns="91427" bIns="45714"/>
          <a:lstStyle/>
          <a:p>
            <a:endParaRPr lang="en-US" smtClean="0">
              <a:latin typeface="Times New Roman" pitchFamily="18" charset="0"/>
              <a:ea typeface="ＭＳ Ｐゴシック" pitchFamily="34" charset="-128"/>
            </a:endParaRPr>
          </a:p>
        </p:txBody>
      </p:sp>
    </p:spTree>
    <p:extLst>
      <p:ext uri="{BB962C8B-B14F-4D97-AF65-F5344CB8AC3E}">
        <p14:creationId xmlns:p14="http://schemas.microsoft.com/office/powerpoint/2010/main" val="16562985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154363" y="914400"/>
            <a:ext cx="3292475" cy="2468563"/>
          </a:xfrm>
          <a:prstGeom prst="rect">
            <a:avLst/>
          </a:prstGeom>
          <a:noFill/>
          <a:ln w="12700">
            <a:solidFill>
              <a:prstClr val="black"/>
            </a:solidFill>
          </a:ln>
        </p:spPr>
      </p:sp>
      <p:sp>
        <p:nvSpPr>
          <p:cNvPr id="3" name="备注占位符 2"/>
          <p:cNvSpPr>
            <a:spLocks noGrp="1"/>
          </p:cNvSpPr>
          <p:nvPr>
            <p:ph type="body" idx="1"/>
          </p:nvPr>
        </p:nvSpPr>
        <p:spPr>
          <a:xfrm>
            <a:off x="960440" y="3521077"/>
            <a:ext cx="7680325" cy="2879725"/>
          </a:xfrm>
          <a:prstGeom prst="rect">
            <a:avLst/>
          </a:prstGeom>
        </p:spPr>
        <p:txBody>
          <a:bodyPr lIns="91427" tIns="45714" rIns="91427" bIns="45714"/>
          <a:lstStyle/>
          <a:p>
            <a:endParaRPr lang="zh-CN" altLang="en-US" dirty="0"/>
          </a:p>
        </p:txBody>
      </p:sp>
      <p:sp>
        <p:nvSpPr>
          <p:cNvPr id="4" name="灯片编号占位符 3"/>
          <p:cNvSpPr>
            <a:spLocks noGrp="1"/>
          </p:cNvSpPr>
          <p:nvPr>
            <p:ph type="sldNum" sz="quarter" idx="10"/>
          </p:nvPr>
        </p:nvSpPr>
        <p:spPr/>
        <p:txBody>
          <a:bodyPr/>
          <a:lstStyle/>
          <a:p>
            <a:pPr>
              <a:defRPr/>
            </a:pPr>
            <a:fld id="{509E94E2-519C-4395-920A-2A151C007A2D}" type="slidenum">
              <a:rPr lang="en-US" altLang="zh-CN" smtClean="0"/>
              <a:pPr>
                <a:defRPr/>
              </a:pPr>
              <a:t>54</a:t>
            </a:fld>
            <a:endParaRPr lang="en-US" altLang="zh-CN"/>
          </a:p>
        </p:txBody>
      </p:sp>
    </p:spTree>
    <p:extLst>
      <p:ext uri="{BB962C8B-B14F-4D97-AF65-F5344CB8AC3E}">
        <p14:creationId xmlns:p14="http://schemas.microsoft.com/office/powerpoint/2010/main" val="27697690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xfrm>
            <a:off x="2973388" y="550863"/>
            <a:ext cx="3654425" cy="2741612"/>
          </a:xfrm>
          <a:prstGeom prst="rect">
            <a:avLst/>
          </a:prstGeom>
          <a:noFill/>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sp>
      <p:sp>
        <p:nvSpPr>
          <p:cNvPr id="414723" name="Rectangle 3"/>
          <p:cNvSpPr>
            <a:spLocks noGrp="1" noChangeArrowheads="1"/>
          </p:cNvSpPr>
          <p:nvPr>
            <p:ph type="body" idx="1"/>
          </p:nvPr>
        </p:nvSpPr>
        <p:spPr>
          <a:xfrm>
            <a:off x="960542" y="3474964"/>
            <a:ext cx="7680127" cy="3291114"/>
          </a:xfrm>
          <a:prstGeom prst="rect">
            <a:avLst/>
          </a:prstGeom>
          <a:noFill/>
          <a:extLs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lIns="91427" tIns="45714" rIns="91427" bIns="45714"/>
          <a:lstStyle/>
          <a:p>
            <a:endParaRPr lang="en-US" smtClean="0">
              <a:latin typeface="Times New Roman" pitchFamily="18" charset="0"/>
              <a:ea typeface="ＭＳ Ｐゴシック" pitchFamily="34" charset="-128"/>
            </a:endParaRPr>
          </a:p>
        </p:txBody>
      </p:sp>
    </p:spTree>
    <p:extLst>
      <p:ext uri="{BB962C8B-B14F-4D97-AF65-F5344CB8AC3E}">
        <p14:creationId xmlns:p14="http://schemas.microsoft.com/office/powerpoint/2010/main" val="7924808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xfrm>
            <a:off x="2973388" y="550863"/>
            <a:ext cx="3654425" cy="2741612"/>
          </a:xfrm>
          <a:prstGeom prst="rect">
            <a:avLst/>
          </a:prstGeom>
          <a:noFill/>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sp>
      <p:sp>
        <p:nvSpPr>
          <p:cNvPr id="414723" name="Rectangle 3"/>
          <p:cNvSpPr>
            <a:spLocks noGrp="1" noChangeArrowheads="1"/>
          </p:cNvSpPr>
          <p:nvPr>
            <p:ph type="body" idx="1"/>
          </p:nvPr>
        </p:nvSpPr>
        <p:spPr>
          <a:xfrm>
            <a:off x="960542" y="3474964"/>
            <a:ext cx="7680127" cy="3291114"/>
          </a:xfrm>
          <a:prstGeom prst="rect">
            <a:avLst/>
          </a:prstGeom>
          <a:noFill/>
          <a:extLs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lIns="91427" tIns="45714" rIns="91427" bIns="45714"/>
          <a:lstStyle/>
          <a:p>
            <a:endParaRPr lang="en-US" smtClean="0">
              <a:latin typeface="Times New Roman" pitchFamily="18" charset="0"/>
              <a:ea typeface="ＭＳ Ｐゴシック" pitchFamily="34" charset="-128"/>
            </a:endParaRPr>
          </a:p>
        </p:txBody>
      </p:sp>
    </p:spTree>
    <p:extLst>
      <p:ext uri="{BB962C8B-B14F-4D97-AF65-F5344CB8AC3E}">
        <p14:creationId xmlns:p14="http://schemas.microsoft.com/office/powerpoint/2010/main" val="12229431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xfrm>
            <a:off x="2973388" y="550863"/>
            <a:ext cx="3654425" cy="2741612"/>
          </a:xfrm>
          <a:prstGeom prst="rect">
            <a:avLst/>
          </a:prstGeom>
          <a:noFill/>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sp>
      <p:sp>
        <p:nvSpPr>
          <p:cNvPr id="414723" name="Rectangle 3"/>
          <p:cNvSpPr>
            <a:spLocks noGrp="1" noChangeArrowheads="1"/>
          </p:cNvSpPr>
          <p:nvPr>
            <p:ph type="body" idx="1"/>
          </p:nvPr>
        </p:nvSpPr>
        <p:spPr>
          <a:xfrm>
            <a:off x="960542" y="3474964"/>
            <a:ext cx="7680127" cy="3291114"/>
          </a:xfrm>
          <a:prstGeom prst="rect">
            <a:avLst/>
          </a:prstGeom>
          <a:noFill/>
          <a:extLs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lIns="91427" tIns="45714" rIns="91427" bIns="45714"/>
          <a:lstStyle/>
          <a:p>
            <a:endParaRPr lang="en-US" smtClean="0">
              <a:latin typeface="Times New Roman" pitchFamily="18" charset="0"/>
              <a:ea typeface="ＭＳ Ｐゴシック" pitchFamily="34" charset="-128"/>
            </a:endParaRPr>
          </a:p>
        </p:txBody>
      </p:sp>
    </p:spTree>
    <p:extLst>
      <p:ext uri="{BB962C8B-B14F-4D97-AF65-F5344CB8AC3E}">
        <p14:creationId xmlns:p14="http://schemas.microsoft.com/office/powerpoint/2010/main" val="28717000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xfrm>
            <a:off x="2973388" y="550863"/>
            <a:ext cx="3654425" cy="2741612"/>
          </a:xfrm>
          <a:prstGeom prst="rect">
            <a:avLst/>
          </a:prstGeom>
          <a:noFill/>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sp>
      <p:sp>
        <p:nvSpPr>
          <p:cNvPr id="414723" name="Rectangle 3"/>
          <p:cNvSpPr>
            <a:spLocks noGrp="1" noChangeArrowheads="1"/>
          </p:cNvSpPr>
          <p:nvPr>
            <p:ph type="body" idx="1"/>
          </p:nvPr>
        </p:nvSpPr>
        <p:spPr>
          <a:xfrm>
            <a:off x="960542" y="3474964"/>
            <a:ext cx="7680127" cy="3291114"/>
          </a:xfrm>
          <a:prstGeom prst="rect">
            <a:avLst/>
          </a:prstGeom>
          <a:noFill/>
          <a:extLs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lIns="91427" tIns="45714" rIns="91427" bIns="45714"/>
          <a:lstStyle/>
          <a:p>
            <a:endParaRPr lang="en-US" smtClean="0">
              <a:latin typeface="Times New Roman" pitchFamily="18" charset="0"/>
              <a:ea typeface="ＭＳ Ｐゴシック" pitchFamily="34" charset="-128"/>
            </a:endParaRPr>
          </a:p>
        </p:txBody>
      </p:sp>
    </p:spTree>
    <p:extLst>
      <p:ext uri="{BB962C8B-B14F-4D97-AF65-F5344CB8AC3E}">
        <p14:creationId xmlns:p14="http://schemas.microsoft.com/office/powerpoint/2010/main" val="4482023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154363" y="914400"/>
            <a:ext cx="3292475" cy="2468563"/>
          </a:xfrm>
          <a:prstGeom prst="rect">
            <a:avLst/>
          </a:prstGeom>
          <a:noFill/>
          <a:ln w="12700">
            <a:solidFill>
              <a:prstClr val="black"/>
            </a:solidFill>
          </a:ln>
        </p:spPr>
      </p:sp>
      <p:sp>
        <p:nvSpPr>
          <p:cNvPr id="3" name="备注占位符 2"/>
          <p:cNvSpPr>
            <a:spLocks noGrp="1"/>
          </p:cNvSpPr>
          <p:nvPr>
            <p:ph type="body" idx="1"/>
          </p:nvPr>
        </p:nvSpPr>
        <p:spPr>
          <a:xfrm>
            <a:off x="960440" y="3521077"/>
            <a:ext cx="7680325" cy="2879725"/>
          </a:xfrm>
          <a:prstGeom prst="rect">
            <a:avLst/>
          </a:prstGeom>
        </p:spPr>
        <p:txBody>
          <a:bodyPr lIns="91427" tIns="45714" rIns="91427" bIns="45714"/>
          <a:lstStyle/>
          <a:p>
            <a:endParaRPr lang="zh-CN" altLang="en-US" dirty="0"/>
          </a:p>
        </p:txBody>
      </p:sp>
      <p:sp>
        <p:nvSpPr>
          <p:cNvPr id="4" name="灯片编号占位符 3"/>
          <p:cNvSpPr>
            <a:spLocks noGrp="1"/>
          </p:cNvSpPr>
          <p:nvPr>
            <p:ph type="sldNum" sz="quarter" idx="10"/>
          </p:nvPr>
        </p:nvSpPr>
        <p:spPr/>
        <p:txBody>
          <a:bodyPr/>
          <a:lstStyle/>
          <a:p>
            <a:pPr>
              <a:defRPr/>
            </a:pPr>
            <a:fld id="{509E94E2-519C-4395-920A-2A151C007A2D}" type="slidenum">
              <a:rPr lang="en-US" altLang="zh-CN" smtClean="0"/>
              <a:pPr>
                <a:defRPr/>
              </a:pPr>
              <a:t>59</a:t>
            </a:fld>
            <a:endParaRPr lang="en-US" altLang="zh-CN"/>
          </a:p>
        </p:txBody>
      </p:sp>
    </p:spTree>
    <p:extLst>
      <p:ext uri="{BB962C8B-B14F-4D97-AF65-F5344CB8AC3E}">
        <p14:creationId xmlns:p14="http://schemas.microsoft.com/office/powerpoint/2010/main" val="27697690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154363" y="914400"/>
            <a:ext cx="3292475" cy="2468563"/>
          </a:xfrm>
          <a:prstGeom prst="rect">
            <a:avLst/>
          </a:prstGeom>
          <a:noFill/>
          <a:ln w="12700">
            <a:solidFill>
              <a:prstClr val="black"/>
            </a:solidFill>
          </a:ln>
        </p:spPr>
      </p:sp>
      <p:sp>
        <p:nvSpPr>
          <p:cNvPr id="3" name="备注占位符 2"/>
          <p:cNvSpPr>
            <a:spLocks noGrp="1"/>
          </p:cNvSpPr>
          <p:nvPr>
            <p:ph type="body" idx="1"/>
          </p:nvPr>
        </p:nvSpPr>
        <p:spPr>
          <a:xfrm>
            <a:off x="960440" y="3521077"/>
            <a:ext cx="7680325" cy="2879725"/>
          </a:xfrm>
          <a:prstGeom prst="rect">
            <a:avLst/>
          </a:prstGeom>
        </p:spPr>
        <p:txBody>
          <a:bodyPr lIns="91427" tIns="45714" rIns="91427" bIns="45714"/>
          <a:lstStyle/>
          <a:p>
            <a:endParaRPr lang="zh-CN" altLang="en-US" dirty="0"/>
          </a:p>
        </p:txBody>
      </p:sp>
      <p:sp>
        <p:nvSpPr>
          <p:cNvPr id="4" name="灯片编号占位符 3"/>
          <p:cNvSpPr>
            <a:spLocks noGrp="1"/>
          </p:cNvSpPr>
          <p:nvPr>
            <p:ph type="sldNum" sz="quarter" idx="10"/>
          </p:nvPr>
        </p:nvSpPr>
        <p:spPr/>
        <p:txBody>
          <a:bodyPr/>
          <a:lstStyle/>
          <a:p>
            <a:pPr>
              <a:defRPr/>
            </a:pPr>
            <a:fld id="{509E94E2-519C-4395-920A-2A151C007A2D}" type="slidenum">
              <a:rPr lang="en-US" altLang="zh-CN" smtClean="0"/>
              <a:pPr>
                <a:defRPr/>
              </a:pPr>
              <a:t>60</a:t>
            </a:fld>
            <a:endParaRPr lang="en-US" altLang="zh-CN"/>
          </a:p>
        </p:txBody>
      </p:sp>
    </p:spTree>
    <p:extLst>
      <p:ext uri="{BB962C8B-B14F-4D97-AF65-F5344CB8AC3E}">
        <p14:creationId xmlns:p14="http://schemas.microsoft.com/office/powerpoint/2010/main" val="2769769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154363" y="914400"/>
            <a:ext cx="3292475" cy="2468563"/>
          </a:xfrm>
          <a:prstGeom prst="rect">
            <a:avLst/>
          </a:prstGeom>
          <a:noFill/>
          <a:ln w="12700">
            <a:solidFill>
              <a:prstClr val="black"/>
            </a:solidFill>
          </a:ln>
        </p:spPr>
      </p:sp>
      <p:sp>
        <p:nvSpPr>
          <p:cNvPr id="3" name="备注占位符 2"/>
          <p:cNvSpPr>
            <a:spLocks noGrp="1"/>
          </p:cNvSpPr>
          <p:nvPr>
            <p:ph type="body" idx="1"/>
          </p:nvPr>
        </p:nvSpPr>
        <p:spPr>
          <a:xfrm>
            <a:off x="960440" y="3521077"/>
            <a:ext cx="7680325" cy="2879725"/>
          </a:xfrm>
          <a:prstGeom prst="rect">
            <a:avLst/>
          </a:prstGeom>
        </p:spPr>
        <p:txBody>
          <a:bodyPr lIns="91427" tIns="45714" rIns="91427" bIns="45714"/>
          <a:lstStyle/>
          <a:p>
            <a:endParaRPr lang="zh-CN" altLang="en-US" dirty="0"/>
          </a:p>
        </p:txBody>
      </p:sp>
      <p:sp>
        <p:nvSpPr>
          <p:cNvPr id="4" name="灯片编号占位符 3"/>
          <p:cNvSpPr>
            <a:spLocks noGrp="1"/>
          </p:cNvSpPr>
          <p:nvPr>
            <p:ph type="sldNum" sz="quarter" idx="10"/>
          </p:nvPr>
        </p:nvSpPr>
        <p:spPr/>
        <p:txBody>
          <a:bodyPr/>
          <a:lstStyle/>
          <a:p>
            <a:pPr>
              <a:defRPr/>
            </a:pPr>
            <a:fld id="{509E94E2-519C-4395-920A-2A151C007A2D}" type="slidenum">
              <a:rPr lang="en-US" altLang="zh-CN" smtClean="0"/>
              <a:pPr>
                <a:defRPr/>
              </a:pPr>
              <a:t>5</a:t>
            </a:fld>
            <a:endParaRPr lang="en-US" altLang="zh-CN"/>
          </a:p>
        </p:txBody>
      </p:sp>
    </p:spTree>
    <p:extLst>
      <p:ext uri="{BB962C8B-B14F-4D97-AF65-F5344CB8AC3E}">
        <p14:creationId xmlns:p14="http://schemas.microsoft.com/office/powerpoint/2010/main" val="27697690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154363" y="914400"/>
            <a:ext cx="3292475" cy="2468563"/>
          </a:xfrm>
          <a:prstGeom prst="rect">
            <a:avLst/>
          </a:prstGeom>
          <a:noFill/>
          <a:ln w="12700">
            <a:solidFill>
              <a:prstClr val="black"/>
            </a:solidFill>
          </a:ln>
        </p:spPr>
      </p:sp>
      <p:sp>
        <p:nvSpPr>
          <p:cNvPr id="3" name="备注占位符 2"/>
          <p:cNvSpPr>
            <a:spLocks noGrp="1"/>
          </p:cNvSpPr>
          <p:nvPr>
            <p:ph type="body" idx="1"/>
          </p:nvPr>
        </p:nvSpPr>
        <p:spPr>
          <a:xfrm>
            <a:off x="960440" y="3521077"/>
            <a:ext cx="7680325" cy="2879725"/>
          </a:xfrm>
          <a:prstGeom prst="rect">
            <a:avLst/>
          </a:prstGeom>
        </p:spPr>
        <p:txBody>
          <a:bodyPr lIns="91427" tIns="45714" rIns="91427" bIns="45714"/>
          <a:lstStyle/>
          <a:p>
            <a:endParaRPr lang="zh-CN" altLang="en-US" dirty="0"/>
          </a:p>
        </p:txBody>
      </p:sp>
      <p:sp>
        <p:nvSpPr>
          <p:cNvPr id="4" name="灯片编号占位符 3"/>
          <p:cNvSpPr>
            <a:spLocks noGrp="1"/>
          </p:cNvSpPr>
          <p:nvPr>
            <p:ph type="sldNum" sz="quarter" idx="10"/>
          </p:nvPr>
        </p:nvSpPr>
        <p:spPr/>
        <p:txBody>
          <a:bodyPr/>
          <a:lstStyle/>
          <a:p>
            <a:pPr>
              <a:defRPr/>
            </a:pPr>
            <a:fld id="{509E94E2-519C-4395-920A-2A151C007A2D}" type="slidenum">
              <a:rPr lang="en-US" altLang="zh-CN" smtClean="0"/>
              <a:pPr>
                <a:defRPr/>
              </a:pPr>
              <a:t>61</a:t>
            </a:fld>
            <a:endParaRPr lang="en-US" altLang="zh-CN"/>
          </a:p>
        </p:txBody>
      </p:sp>
    </p:spTree>
    <p:extLst>
      <p:ext uri="{BB962C8B-B14F-4D97-AF65-F5344CB8AC3E}">
        <p14:creationId xmlns:p14="http://schemas.microsoft.com/office/powerpoint/2010/main" val="27697690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xfrm>
            <a:off x="2973388" y="550863"/>
            <a:ext cx="3654425" cy="2741612"/>
          </a:xfrm>
          <a:prstGeom prst="rect">
            <a:avLst/>
          </a:prstGeom>
          <a:noFill/>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sp>
      <p:sp>
        <p:nvSpPr>
          <p:cNvPr id="414723" name="Rectangle 3"/>
          <p:cNvSpPr>
            <a:spLocks noGrp="1" noChangeArrowheads="1"/>
          </p:cNvSpPr>
          <p:nvPr>
            <p:ph type="body" idx="1"/>
          </p:nvPr>
        </p:nvSpPr>
        <p:spPr>
          <a:xfrm>
            <a:off x="960542" y="3474964"/>
            <a:ext cx="7680127" cy="3291114"/>
          </a:xfrm>
          <a:prstGeom prst="rect">
            <a:avLst/>
          </a:prstGeom>
          <a:noFill/>
          <a:extLs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lIns="91427" tIns="45714" rIns="91427" bIns="45714"/>
          <a:lstStyle/>
          <a:p>
            <a:endParaRPr lang="en-US" smtClean="0">
              <a:latin typeface="Times New Roman" pitchFamily="18" charset="0"/>
              <a:ea typeface="ＭＳ Ｐゴシック" pitchFamily="34" charset="-128"/>
            </a:endParaRPr>
          </a:p>
        </p:txBody>
      </p:sp>
    </p:spTree>
    <p:extLst>
      <p:ext uri="{BB962C8B-B14F-4D97-AF65-F5344CB8AC3E}">
        <p14:creationId xmlns:p14="http://schemas.microsoft.com/office/powerpoint/2010/main" val="22309473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xfrm>
            <a:off x="2973388" y="550863"/>
            <a:ext cx="3654425" cy="2741612"/>
          </a:xfrm>
          <a:prstGeom prst="rect">
            <a:avLst/>
          </a:prstGeom>
          <a:noFill/>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sp>
      <p:sp>
        <p:nvSpPr>
          <p:cNvPr id="414723" name="Rectangle 3"/>
          <p:cNvSpPr>
            <a:spLocks noGrp="1" noChangeArrowheads="1"/>
          </p:cNvSpPr>
          <p:nvPr>
            <p:ph type="body" idx="1"/>
          </p:nvPr>
        </p:nvSpPr>
        <p:spPr>
          <a:xfrm>
            <a:off x="960542" y="3474964"/>
            <a:ext cx="7680127" cy="3291114"/>
          </a:xfrm>
          <a:prstGeom prst="rect">
            <a:avLst/>
          </a:prstGeom>
          <a:noFill/>
          <a:extLs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lIns="91427" tIns="45714" rIns="91427" bIns="45714"/>
          <a:lstStyle/>
          <a:p>
            <a:endParaRPr lang="en-US" smtClean="0">
              <a:latin typeface="Times New Roman" pitchFamily="18" charset="0"/>
              <a:ea typeface="ＭＳ Ｐゴシック" pitchFamily="34" charset="-128"/>
            </a:endParaRPr>
          </a:p>
        </p:txBody>
      </p:sp>
    </p:spTree>
    <p:extLst>
      <p:ext uri="{BB962C8B-B14F-4D97-AF65-F5344CB8AC3E}">
        <p14:creationId xmlns:p14="http://schemas.microsoft.com/office/powerpoint/2010/main" val="13562987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xfrm>
            <a:off x="2973388" y="550863"/>
            <a:ext cx="3654425" cy="2741612"/>
          </a:xfrm>
          <a:prstGeom prst="rect">
            <a:avLst/>
          </a:prstGeom>
          <a:noFill/>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sp>
      <p:sp>
        <p:nvSpPr>
          <p:cNvPr id="414723" name="Rectangle 3"/>
          <p:cNvSpPr>
            <a:spLocks noGrp="1" noChangeArrowheads="1"/>
          </p:cNvSpPr>
          <p:nvPr>
            <p:ph type="body" idx="1"/>
          </p:nvPr>
        </p:nvSpPr>
        <p:spPr>
          <a:xfrm>
            <a:off x="960542" y="3474964"/>
            <a:ext cx="7680127" cy="3291114"/>
          </a:xfrm>
          <a:prstGeom prst="rect">
            <a:avLst/>
          </a:prstGeom>
          <a:noFill/>
          <a:extLs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lIns="91427" tIns="45714" rIns="91427" bIns="45714"/>
          <a:lstStyle/>
          <a:p>
            <a:endParaRPr lang="en-US" smtClean="0">
              <a:latin typeface="Times New Roman" pitchFamily="18" charset="0"/>
              <a:ea typeface="ＭＳ Ｐゴシック" pitchFamily="34" charset="-128"/>
            </a:endParaRPr>
          </a:p>
        </p:txBody>
      </p:sp>
    </p:spTree>
    <p:extLst>
      <p:ext uri="{BB962C8B-B14F-4D97-AF65-F5344CB8AC3E}">
        <p14:creationId xmlns:p14="http://schemas.microsoft.com/office/powerpoint/2010/main" val="21383869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xfrm>
            <a:off x="2973388" y="550863"/>
            <a:ext cx="3654425" cy="2741612"/>
          </a:xfrm>
          <a:prstGeom prst="rect">
            <a:avLst/>
          </a:prstGeom>
          <a:noFill/>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sp>
      <p:sp>
        <p:nvSpPr>
          <p:cNvPr id="414723" name="Rectangle 3"/>
          <p:cNvSpPr>
            <a:spLocks noGrp="1" noChangeArrowheads="1"/>
          </p:cNvSpPr>
          <p:nvPr>
            <p:ph type="body" idx="1"/>
          </p:nvPr>
        </p:nvSpPr>
        <p:spPr>
          <a:xfrm>
            <a:off x="960542" y="3474964"/>
            <a:ext cx="7680127" cy="3291114"/>
          </a:xfrm>
          <a:prstGeom prst="rect">
            <a:avLst/>
          </a:prstGeom>
          <a:noFill/>
          <a:extLs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lIns="91427" tIns="45714" rIns="91427" bIns="45714"/>
          <a:lstStyle/>
          <a:p>
            <a:endParaRPr lang="en-US" smtClean="0">
              <a:latin typeface="Times New Roman" pitchFamily="18" charset="0"/>
              <a:ea typeface="ＭＳ Ｐゴシック" pitchFamily="34" charset="-128"/>
            </a:endParaRPr>
          </a:p>
        </p:txBody>
      </p:sp>
    </p:spTree>
    <p:extLst>
      <p:ext uri="{BB962C8B-B14F-4D97-AF65-F5344CB8AC3E}">
        <p14:creationId xmlns:p14="http://schemas.microsoft.com/office/powerpoint/2010/main" val="26080224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xfrm>
            <a:off x="2973388" y="550863"/>
            <a:ext cx="3654425" cy="2741612"/>
          </a:xfrm>
          <a:prstGeom prst="rect">
            <a:avLst/>
          </a:prstGeom>
          <a:noFill/>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sp>
      <p:sp>
        <p:nvSpPr>
          <p:cNvPr id="414723" name="Rectangle 3"/>
          <p:cNvSpPr>
            <a:spLocks noGrp="1" noChangeArrowheads="1"/>
          </p:cNvSpPr>
          <p:nvPr>
            <p:ph type="body" idx="1"/>
          </p:nvPr>
        </p:nvSpPr>
        <p:spPr>
          <a:xfrm>
            <a:off x="960542" y="3474964"/>
            <a:ext cx="7680127" cy="3291114"/>
          </a:xfrm>
          <a:prstGeom prst="rect">
            <a:avLst/>
          </a:prstGeom>
          <a:noFill/>
          <a:extLs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lIns="91427" tIns="45714" rIns="91427" bIns="45714"/>
          <a:lstStyle/>
          <a:p>
            <a:endParaRPr lang="en-US" smtClean="0">
              <a:latin typeface="Times New Roman" pitchFamily="18" charset="0"/>
              <a:ea typeface="ＭＳ Ｐゴシック" pitchFamily="34" charset="-128"/>
            </a:endParaRPr>
          </a:p>
        </p:txBody>
      </p:sp>
    </p:spTree>
    <p:extLst>
      <p:ext uri="{BB962C8B-B14F-4D97-AF65-F5344CB8AC3E}">
        <p14:creationId xmlns:p14="http://schemas.microsoft.com/office/powerpoint/2010/main" val="11613272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xfrm>
            <a:off x="2973388" y="550863"/>
            <a:ext cx="3654425" cy="2741612"/>
          </a:xfrm>
          <a:prstGeom prst="rect">
            <a:avLst/>
          </a:prstGeom>
          <a:noFill/>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sp>
      <p:sp>
        <p:nvSpPr>
          <p:cNvPr id="414723" name="Rectangle 3"/>
          <p:cNvSpPr>
            <a:spLocks noGrp="1" noChangeArrowheads="1"/>
          </p:cNvSpPr>
          <p:nvPr>
            <p:ph type="body" idx="1"/>
          </p:nvPr>
        </p:nvSpPr>
        <p:spPr>
          <a:xfrm>
            <a:off x="960542" y="3474964"/>
            <a:ext cx="7680127" cy="3291114"/>
          </a:xfrm>
          <a:prstGeom prst="rect">
            <a:avLst/>
          </a:prstGeom>
          <a:noFill/>
          <a:extLs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lIns="91427" tIns="45714" rIns="91427" bIns="45714"/>
          <a:lstStyle/>
          <a:p>
            <a:endParaRPr lang="en-US" smtClean="0">
              <a:latin typeface="Times New Roman" pitchFamily="18" charset="0"/>
              <a:ea typeface="ＭＳ Ｐゴシック" pitchFamily="34" charset="-128"/>
            </a:endParaRPr>
          </a:p>
        </p:txBody>
      </p:sp>
    </p:spTree>
    <p:extLst>
      <p:ext uri="{BB962C8B-B14F-4D97-AF65-F5344CB8AC3E}">
        <p14:creationId xmlns:p14="http://schemas.microsoft.com/office/powerpoint/2010/main" val="17959389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154363" y="914400"/>
            <a:ext cx="3292475" cy="2468563"/>
          </a:xfrm>
          <a:prstGeom prst="rect">
            <a:avLst/>
          </a:prstGeom>
          <a:noFill/>
          <a:ln w="12700">
            <a:solidFill>
              <a:prstClr val="black"/>
            </a:solidFill>
          </a:ln>
        </p:spPr>
      </p:sp>
      <p:sp>
        <p:nvSpPr>
          <p:cNvPr id="3" name="备注占位符 2"/>
          <p:cNvSpPr>
            <a:spLocks noGrp="1"/>
          </p:cNvSpPr>
          <p:nvPr>
            <p:ph type="body" idx="1"/>
          </p:nvPr>
        </p:nvSpPr>
        <p:spPr>
          <a:xfrm>
            <a:off x="960440" y="3521077"/>
            <a:ext cx="7680325" cy="2879725"/>
          </a:xfrm>
          <a:prstGeom prst="rect">
            <a:avLst/>
          </a:prstGeom>
        </p:spPr>
        <p:txBody>
          <a:bodyPr lIns="91427" tIns="45714" rIns="91427" bIns="45714"/>
          <a:lstStyle/>
          <a:p>
            <a:endParaRPr lang="zh-CN" altLang="en-US" dirty="0"/>
          </a:p>
        </p:txBody>
      </p:sp>
      <p:sp>
        <p:nvSpPr>
          <p:cNvPr id="4" name="灯片编号占位符 3"/>
          <p:cNvSpPr>
            <a:spLocks noGrp="1"/>
          </p:cNvSpPr>
          <p:nvPr>
            <p:ph type="sldNum" sz="quarter" idx="10"/>
          </p:nvPr>
        </p:nvSpPr>
        <p:spPr/>
        <p:txBody>
          <a:bodyPr/>
          <a:lstStyle/>
          <a:p>
            <a:pPr>
              <a:defRPr/>
            </a:pPr>
            <a:fld id="{509E94E2-519C-4395-920A-2A151C007A2D}" type="slidenum">
              <a:rPr lang="en-US" altLang="zh-CN" smtClean="0"/>
              <a:pPr>
                <a:defRPr/>
              </a:pPr>
              <a:t>68</a:t>
            </a:fld>
            <a:endParaRPr lang="en-US" altLang="zh-CN"/>
          </a:p>
        </p:txBody>
      </p:sp>
    </p:spTree>
    <p:extLst>
      <p:ext uri="{BB962C8B-B14F-4D97-AF65-F5344CB8AC3E}">
        <p14:creationId xmlns:p14="http://schemas.microsoft.com/office/powerpoint/2010/main" val="27697690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154363" y="914400"/>
            <a:ext cx="3292475" cy="2468563"/>
          </a:xfrm>
          <a:prstGeom prst="rect">
            <a:avLst/>
          </a:prstGeom>
          <a:noFill/>
          <a:ln w="12700">
            <a:solidFill>
              <a:prstClr val="black"/>
            </a:solidFill>
          </a:ln>
        </p:spPr>
      </p:sp>
      <p:sp>
        <p:nvSpPr>
          <p:cNvPr id="3" name="备注占位符 2"/>
          <p:cNvSpPr>
            <a:spLocks noGrp="1"/>
          </p:cNvSpPr>
          <p:nvPr>
            <p:ph type="body" idx="1"/>
          </p:nvPr>
        </p:nvSpPr>
        <p:spPr>
          <a:xfrm>
            <a:off x="960440" y="3521077"/>
            <a:ext cx="7680325" cy="2879725"/>
          </a:xfrm>
          <a:prstGeom prst="rect">
            <a:avLst/>
          </a:prstGeom>
        </p:spPr>
        <p:txBody>
          <a:bodyPr lIns="91427" tIns="45714" rIns="91427" bIns="45714"/>
          <a:lstStyle/>
          <a:p>
            <a:endParaRPr lang="zh-CN" altLang="en-US" dirty="0"/>
          </a:p>
        </p:txBody>
      </p:sp>
      <p:sp>
        <p:nvSpPr>
          <p:cNvPr id="4" name="灯片编号占位符 3"/>
          <p:cNvSpPr>
            <a:spLocks noGrp="1"/>
          </p:cNvSpPr>
          <p:nvPr>
            <p:ph type="sldNum" sz="quarter" idx="10"/>
          </p:nvPr>
        </p:nvSpPr>
        <p:spPr/>
        <p:txBody>
          <a:bodyPr/>
          <a:lstStyle/>
          <a:p>
            <a:pPr>
              <a:defRPr/>
            </a:pPr>
            <a:fld id="{509E94E2-519C-4395-920A-2A151C007A2D}" type="slidenum">
              <a:rPr lang="en-US" altLang="zh-CN" smtClean="0"/>
              <a:pPr>
                <a:defRPr/>
              </a:pPr>
              <a:t>69</a:t>
            </a:fld>
            <a:endParaRPr lang="en-US" altLang="zh-CN"/>
          </a:p>
        </p:txBody>
      </p:sp>
    </p:spTree>
    <p:extLst>
      <p:ext uri="{BB962C8B-B14F-4D97-AF65-F5344CB8AC3E}">
        <p14:creationId xmlns:p14="http://schemas.microsoft.com/office/powerpoint/2010/main" val="27697690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p:cNvSpPr>
            <a:spLocks noGrp="1" noRot="1" noChangeAspect="1" noChangeArrowheads="1" noTextEdit="1"/>
          </p:cNvSpPr>
          <p:nvPr>
            <p:ph type="sldImg"/>
          </p:nvPr>
        </p:nvSpPr>
        <p:spPr>
          <a:xfrm>
            <a:off x="2974975" y="550863"/>
            <a:ext cx="3651250" cy="2740025"/>
          </a:xfrm>
          <a:prstGeom prst="rect">
            <a:avLst/>
          </a:prstGeom>
          <a:noFill/>
          <a:extLs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sp>
      <p:sp>
        <p:nvSpPr>
          <p:cNvPr id="105474" name="Rectangle 3"/>
          <p:cNvSpPr>
            <a:spLocks noGrp="1" noChangeArrowheads="1"/>
          </p:cNvSpPr>
          <p:nvPr>
            <p:ph type="body" idx="1"/>
          </p:nvPr>
        </p:nvSpPr>
        <p:spPr>
          <a:xfrm>
            <a:off x="1281414" y="3474963"/>
            <a:ext cx="7038380" cy="3291114"/>
          </a:xfrm>
          <a:prstGeom prst="rect">
            <a:avLst/>
          </a:prstGeom>
          <a:noFill/>
          <a:extLs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lIns="88426" tIns="44214" rIns="88426" bIns="44214"/>
          <a:lstStyle/>
          <a:p>
            <a:pPr eaLnBrk="1" hangingPunct="1"/>
            <a:endParaRPr lang="en-US">
              <a:ea typeface="MS PGothic" charset="0"/>
            </a:endParaRPr>
          </a:p>
        </p:txBody>
      </p:sp>
    </p:spTree>
    <p:extLst>
      <p:ext uri="{BB962C8B-B14F-4D97-AF65-F5344CB8AC3E}">
        <p14:creationId xmlns:p14="http://schemas.microsoft.com/office/powerpoint/2010/main" val="3584552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154363" y="914400"/>
            <a:ext cx="3292475" cy="2468563"/>
          </a:xfrm>
          <a:prstGeom prst="rect">
            <a:avLst/>
          </a:prstGeom>
          <a:noFill/>
          <a:ln w="12700">
            <a:solidFill>
              <a:prstClr val="black"/>
            </a:solidFill>
          </a:ln>
        </p:spPr>
      </p:sp>
      <p:sp>
        <p:nvSpPr>
          <p:cNvPr id="3" name="备注占位符 2"/>
          <p:cNvSpPr>
            <a:spLocks noGrp="1"/>
          </p:cNvSpPr>
          <p:nvPr>
            <p:ph type="body" idx="1"/>
          </p:nvPr>
        </p:nvSpPr>
        <p:spPr>
          <a:xfrm>
            <a:off x="960440" y="3521077"/>
            <a:ext cx="7680325" cy="2879725"/>
          </a:xfrm>
          <a:prstGeom prst="rect">
            <a:avLst/>
          </a:prstGeom>
        </p:spPr>
        <p:txBody>
          <a:bodyPr lIns="91427" tIns="45714" rIns="91427" bIns="45714"/>
          <a:lstStyle/>
          <a:p>
            <a:endParaRPr lang="zh-CN" altLang="en-US" dirty="0"/>
          </a:p>
        </p:txBody>
      </p:sp>
      <p:sp>
        <p:nvSpPr>
          <p:cNvPr id="4" name="灯片编号占位符 3"/>
          <p:cNvSpPr>
            <a:spLocks noGrp="1"/>
          </p:cNvSpPr>
          <p:nvPr>
            <p:ph type="sldNum" sz="quarter" idx="10"/>
          </p:nvPr>
        </p:nvSpPr>
        <p:spPr/>
        <p:txBody>
          <a:bodyPr/>
          <a:lstStyle/>
          <a:p>
            <a:pPr>
              <a:defRPr/>
            </a:pPr>
            <a:fld id="{509E94E2-519C-4395-920A-2A151C007A2D}" type="slidenum">
              <a:rPr lang="en-US" altLang="zh-CN" smtClean="0"/>
              <a:pPr>
                <a:defRPr/>
              </a:pPr>
              <a:t>6</a:t>
            </a:fld>
            <a:endParaRPr lang="en-US" altLang="zh-CN"/>
          </a:p>
        </p:txBody>
      </p:sp>
    </p:spTree>
    <p:extLst>
      <p:ext uri="{BB962C8B-B14F-4D97-AF65-F5344CB8AC3E}">
        <p14:creationId xmlns:p14="http://schemas.microsoft.com/office/powerpoint/2010/main" val="2769769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154363" y="914400"/>
            <a:ext cx="3292475" cy="2468563"/>
          </a:xfrm>
          <a:prstGeom prst="rect">
            <a:avLst/>
          </a:prstGeom>
          <a:noFill/>
          <a:ln w="12700">
            <a:solidFill>
              <a:prstClr val="black"/>
            </a:solidFill>
          </a:ln>
        </p:spPr>
      </p:sp>
      <p:sp>
        <p:nvSpPr>
          <p:cNvPr id="3" name="备注占位符 2"/>
          <p:cNvSpPr>
            <a:spLocks noGrp="1"/>
          </p:cNvSpPr>
          <p:nvPr>
            <p:ph type="body" idx="1"/>
          </p:nvPr>
        </p:nvSpPr>
        <p:spPr>
          <a:xfrm>
            <a:off x="960440" y="3521077"/>
            <a:ext cx="7680325" cy="2879725"/>
          </a:xfrm>
          <a:prstGeom prst="rect">
            <a:avLst/>
          </a:prstGeom>
        </p:spPr>
        <p:txBody>
          <a:bodyPr lIns="91427" tIns="45714" rIns="91427" bIns="45714"/>
          <a:lstStyle/>
          <a:p>
            <a:endParaRPr lang="zh-CN" altLang="en-US" dirty="0"/>
          </a:p>
        </p:txBody>
      </p:sp>
      <p:sp>
        <p:nvSpPr>
          <p:cNvPr id="4" name="灯片编号占位符 3"/>
          <p:cNvSpPr>
            <a:spLocks noGrp="1"/>
          </p:cNvSpPr>
          <p:nvPr>
            <p:ph type="sldNum" sz="quarter" idx="10"/>
          </p:nvPr>
        </p:nvSpPr>
        <p:spPr/>
        <p:txBody>
          <a:bodyPr/>
          <a:lstStyle/>
          <a:p>
            <a:pPr>
              <a:defRPr/>
            </a:pPr>
            <a:fld id="{509E94E2-519C-4395-920A-2A151C007A2D}" type="slidenum">
              <a:rPr lang="en-US" altLang="zh-CN" smtClean="0"/>
              <a:pPr>
                <a:defRPr/>
              </a:pPr>
              <a:t>7</a:t>
            </a:fld>
            <a:endParaRPr lang="en-US" altLang="zh-CN"/>
          </a:p>
        </p:txBody>
      </p:sp>
    </p:spTree>
    <p:extLst>
      <p:ext uri="{BB962C8B-B14F-4D97-AF65-F5344CB8AC3E}">
        <p14:creationId xmlns:p14="http://schemas.microsoft.com/office/powerpoint/2010/main" val="2769769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154363" y="914400"/>
            <a:ext cx="3292475" cy="2468563"/>
          </a:xfrm>
          <a:prstGeom prst="rect">
            <a:avLst/>
          </a:prstGeom>
          <a:noFill/>
          <a:ln w="12700">
            <a:solidFill>
              <a:prstClr val="black"/>
            </a:solidFill>
          </a:ln>
        </p:spPr>
      </p:sp>
      <p:sp>
        <p:nvSpPr>
          <p:cNvPr id="3" name="备注占位符 2"/>
          <p:cNvSpPr>
            <a:spLocks noGrp="1"/>
          </p:cNvSpPr>
          <p:nvPr>
            <p:ph type="body" idx="1"/>
          </p:nvPr>
        </p:nvSpPr>
        <p:spPr>
          <a:xfrm>
            <a:off x="960440" y="3521077"/>
            <a:ext cx="7680325" cy="2879725"/>
          </a:xfrm>
          <a:prstGeom prst="rect">
            <a:avLst/>
          </a:prstGeom>
        </p:spPr>
        <p:txBody>
          <a:bodyPr lIns="91427" tIns="45714" rIns="91427" bIns="45714"/>
          <a:lstStyle/>
          <a:p>
            <a:endParaRPr lang="zh-CN" altLang="en-US" dirty="0"/>
          </a:p>
        </p:txBody>
      </p:sp>
      <p:sp>
        <p:nvSpPr>
          <p:cNvPr id="4" name="灯片编号占位符 3"/>
          <p:cNvSpPr>
            <a:spLocks noGrp="1"/>
          </p:cNvSpPr>
          <p:nvPr>
            <p:ph type="sldNum" sz="quarter" idx="10"/>
          </p:nvPr>
        </p:nvSpPr>
        <p:spPr/>
        <p:txBody>
          <a:bodyPr/>
          <a:lstStyle/>
          <a:p>
            <a:pPr>
              <a:defRPr/>
            </a:pPr>
            <a:fld id="{509E94E2-519C-4395-920A-2A151C007A2D}" type="slidenum">
              <a:rPr lang="en-US" altLang="zh-CN" smtClean="0"/>
              <a:pPr>
                <a:defRPr/>
              </a:pPr>
              <a:t>8</a:t>
            </a:fld>
            <a:endParaRPr lang="en-US" altLang="zh-CN"/>
          </a:p>
        </p:txBody>
      </p:sp>
    </p:spTree>
    <p:extLst>
      <p:ext uri="{BB962C8B-B14F-4D97-AF65-F5344CB8AC3E}">
        <p14:creationId xmlns:p14="http://schemas.microsoft.com/office/powerpoint/2010/main" val="27697690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71800" y="549275"/>
            <a:ext cx="3657600" cy="2743200"/>
          </a:xfrm>
          <a:prstGeom prst="rect">
            <a:avLst/>
          </a:prstGeom>
        </p:spPr>
      </p:sp>
      <p:sp>
        <p:nvSpPr>
          <p:cNvPr id="3" name="备注占位符 2"/>
          <p:cNvSpPr>
            <a:spLocks noGrp="1"/>
          </p:cNvSpPr>
          <p:nvPr>
            <p:ph type="body" idx="1"/>
          </p:nvPr>
        </p:nvSpPr>
        <p:spPr>
          <a:xfrm>
            <a:off x="960120" y="3474720"/>
            <a:ext cx="7680960" cy="3291840"/>
          </a:xfrm>
          <a:prstGeom prst="rect">
            <a:avLst/>
          </a:prstGeom>
        </p:spPr>
        <p:txBody>
          <a:bodyPr lIns="91430" tIns="45715" rIns="91430" bIns="45715"/>
          <a:lstStyle/>
          <a:p>
            <a:pPr defTabSz="914301">
              <a:defRPr/>
            </a:pPr>
            <a:r>
              <a:rPr lang="zh-CN" altLang="zh-CN" dirty="0">
                <a:latin typeface="Arial" charset="0"/>
                <a:ea typeface="+mn-ea"/>
                <a:cs typeface="+mn-cs"/>
              </a:rPr>
              <a:t>使用张量计算</a:t>
            </a:r>
          </a:p>
          <a:p>
            <a:endParaRPr lang="zh-CN" altLang="en-US" dirty="0"/>
          </a:p>
        </p:txBody>
      </p:sp>
      <p:sp>
        <p:nvSpPr>
          <p:cNvPr id="4" name="页脚占位符 3"/>
          <p:cNvSpPr>
            <a:spLocks noGrp="1"/>
          </p:cNvSpPr>
          <p:nvPr>
            <p:ph type="ftr" sz="quarter" idx="10"/>
          </p:nvPr>
        </p:nvSpPr>
        <p:spPr/>
        <p:txBody>
          <a:bodyPr/>
          <a:lstStyle/>
          <a:p>
            <a:pPr>
              <a:defRPr/>
            </a:pPr>
            <a:endParaRPr lang="en-US" altLang="zh-CN"/>
          </a:p>
        </p:txBody>
      </p:sp>
      <p:sp>
        <p:nvSpPr>
          <p:cNvPr id="5" name="灯片编号占位符 4"/>
          <p:cNvSpPr>
            <a:spLocks noGrp="1"/>
          </p:cNvSpPr>
          <p:nvPr>
            <p:ph type="sldNum" sz="quarter" idx="11"/>
          </p:nvPr>
        </p:nvSpPr>
        <p:spPr/>
        <p:txBody>
          <a:bodyPr/>
          <a:lstStyle/>
          <a:p>
            <a:pPr>
              <a:defRPr/>
            </a:pPr>
            <a:fld id="{FE3351F9-C96D-4E4D-BE6E-B58862A8DB88}" type="slidenum">
              <a:rPr lang="zh-CN" altLang="en-US" smtClean="0"/>
              <a:pPr>
                <a:defRPr/>
              </a:pPr>
              <a:t>10</a:t>
            </a:fld>
            <a:endParaRPr lang="en-US" altLang="zh-CN"/>
          </a:p>
        </p:txBody>
      </p:sp>
    </p:spTree>
    <p:extLst>
      <p:ext uri="{BB962C8B-B14F-4D97-AF65-F5344CB8AC3E}">
        <p14:creationId xmlns:p14="http://schemas.microsoft.com/office/powerpoint/2010/main" val="1696116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53052143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10"/>
          <p:cNvSpPr txBox="1">
            <a:spLocks noGrp="1" noChangeArrowheads="1"/>
          </p:cNvSpPr>
          <p:nvPr>
            <p:ph type="dt" sz="half" idx="10"/>
          </p:nvPr>
        </p:nvSpPr>
        <p:spPr>
          <a:ln/>
        </p:spPr>
        <p:txBody>
          <a:bodyPr/>
          <a:lstStyle>
            <a:lvl1pPr>
              <a:defRPr/>
            </a:lvl1pPr>
          </a:lstStyle>
          <a:p>
            <a:pPr>
              <a:defRPr/>
            </a:pPr>
            <a:r>
              <a:rPr lang="en-US"/>
              <a:t>All rights reserved, Kai Hwang, Presentation at </a:t>
            </a:r>
            <a:r>
              <a:rPr lang="en-US" i="1"/>
              <a:t>IEEE CloudCom2012,</a:t>
            </a:r>
            <a:r>
              <a:rPr lang="en-US"/>
              <a:t> Taipei, Dec.5, 2012</a:t>
            </a:r>
          </a:p>
        </p:txBody>
      </p:sp>
    </p:spTree>
    <p:extLst>
      <p:ext uri="{BB962C8B-B14F-4D97-AF65-F5344CB8AC3E}">
        <p14:creationId xmlns:p14="http://schemas.microsoft.com/office/powerpoint/2010/main" val="4053732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10"/>
          <p:cNvSpPr txBox="1">
            <a:spLocks noGrp="1" noChangeArrowheads="1"/>
          </p:cNvSpPr>
          <p:nvPr>
            <p:ph type="dt" sz="half" idx="10"/>
          </p:nvPr>
        </p:nvSpPr>
        <p:spPr>
          <a:ln/>
        </p:spPr>
        <p:txBody>
          <a:bodyPr/>
          <a:lstStyle>
            <a:lvl1pPr>
              <a:defRPr/>
            </a:lvl1pPr>
          </a:lstStyle>
          <a:p>
            <a:pPr>
              <a:defRPr/>
            </a:pPr>
            <a:r>
              <a:rPr lang="en-US"/>
              <a:t>All rights reserved, Kai Hwang, Presentation at </a:t>
            </a:r>
            <a:r>
              <a:rPr lang="en-US" i="1"/>
              <a:t>IEEE CloudCom2012,</a:t>
            </a:r>
            <a:r>
              <a:rPr lang="en-US"/>
              <a:t> Taipei, Dec.5, 2012</a:t>
            </a:r>
          </a:p>
        </p:txBody>
      </p:sp>
    </p:spTree>
    <p:extLst>
      <p:ext uri="{BB962C8B-B14F-4D97-AF65-F5344CB8AC3E}">
        <p14:creationId xmlns:p14="http://schemas.microsoft.com/office/powerpoint/2010/main" val="41178374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68313" y="1592263"/>
            <a:ext cx="4038600" cy="4525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59313" y="1592263"/>
            <a:ext cx="4038600" cy="4525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Box 10"/>
          <p:cNvSpPr txBox="1">
            <a:spLocks noGrp="1" noChangeArrowheads="1"/>
          </p:cNvSpPr>
          <p:nvPr>
            <p:ph type="dt" sz="half" idx="10"/>
          </p:nvPr>
        </p:nvSpPr>
        <p:spPr>
          <a:ln/>
        </p:spPr>
        <p:txBody>
          <a:bodyPr/>
          <a:lstStyle>
            <a:lvl1pPr>
              <a:defRPr/>
            </a:lvl1pPr>
          </a:lstStyle>
          <a:p>
            <a:pPr>
              <a:defRPr/>
            </a:pPr>
            <a:r>
              <a:rPr lang="en-US"/>
              <a:t>All rights reserved, Kai Hwang, Presentation at </a:t>
            </a:r>
            <a:r>
              <a:rPr lang="en-US" i="1"/>
              <a:t>IEEE CloudCom2012,</a:t>
            </a:r>
            <a:r>
              <a:rPr lang="en-US"/>
              <a:t> Taipei, Dec.5, 2012</a:t>
            </a:r>
          </a:p>
        </p:txBody>
      </p:sp>
    </p:spTree>
    <p:extLst>
      <p:ext uri="{BB962C8B-B14F-4D97-AF65-F5344CB8AC3E}">
        <p14:creationId xmlns:p14="http://schemas.microsoft.com/office/powerpoint/2010/main" val="880570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79512" y="197768"/>
            <a:ext cx="3960440" cy="494928"/>
          </a:xfrm>
        </p:spPr>
        <p:txBody>
          <a:bodyPr>
            <a:normAutofit/>
          </a:bodyPr>
          <a:lstStyle>
            <a:lvl1pPr algn="l">
              <a:defRPr sz="2200" b="1">
                <a:solidFill>
                  <a:schemeClr val="bg1"/>
                </a:solidFill>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412776"/>
            <a:ext cx="8229600" cy="4680520"/>
          </a:xfrm>
        </p:spPr>
        <p:txBody>
          <a:bodyPr/>
          <a:lstStyle>
            <a:lvl1pPr>
              <a:lnSpc>
                <a:spcPct val="150000"/>
              </a:lnSpc>
              <a:defRPr sz="2400">
                <a:latin typeface="华文中宋" pitchFamily="2" charset="-122"/>
                <a:ea typeface="华文中宋" pitchFamily="2" charset="-122"/>
              </a:defRPr>
            </a:lvl1pPr>
            <a:lvl2pPr>
              <a:lnSpc>
                <a:spcPct val="150000"/>
              </a:lnSpc>
              <a:defRPr sz="2000">
                <a:latin typeface="华文中宋" pitchFamily="2" charset="-122"/>
                <a:ea typeface="华文中宋" pitchFamily="2" charset="-122"/>
              </a:defRPr>
            </a:lvl2pPr>
            <a:lvl3pPr>
              <a:lnSpc>
                <a:spcPct val="150000"/>
              </a:lnSpc>
              <a:defRPr sz="1700">
                <a:latin typeface="华文中宋" pitchFamily="2" charset="-122"/>
                <a:ea typeface="华文中宋" pitchFamily="2"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Tree>
    <p:extLst>
      <p:ext uri="{BB962C8B-B14F-4D97-AF65-F5344CB8AC3E}">
        <p14:creationId xmlns:p14="http://schemas.microsoft.com/office/powerpoint/2010/main" val="237475005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8443" name="Text Box 11"/>
          <p:cNvSpPr txBox="1">
            <a:spLocks noChangeArrowheads="1"/>
          </p:cNvSpPr>
          <p:nvPr userDrawn="1"/>
        </p:nvSpPr>
        <p:spPr bwMode="auto">
          <a:xfrm>
            <a:off x="8405813" y="6511925"/>
            <a:ext cx="738187"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000">
                <a:effectLst>
                  <a:outerShdw blurRad="38100" dist="38100" dir="2700000" algn="tl">
                    <a:srgbClr val="000000"/>
                  </a:outerShdw>
                </a:effectLst>
              </a:rPr>
              <a:t>1 - </a:t>
            </a:r>
            <a:fld id="{54F5AF51-E8E1-41C5-B9AB-1C2A0C082FB9}" type="slidenum">
              <a:rPr lang="en-US" sz="1000">
                <a:effectLst>
                  <a:outerShdw blurRad="38100" dist="38100" dir="2700000" algn="tl">
                    <a:srgbClr val="000000"/>
                  </a:outerShdw>
                </a:effectLst>
              </a:rPr>
              <a:pPr>
                <a:spcBef>
                  <a:spcPct val="50000"/>
                </a:spcBef>
              </a:pPr>
              <a:t>‹#›</a:t>
            </a:fld>
            <a:endParaRPr lang="en-US" sz="1000">
              <a:effectLst>
                <a:outerShdw blurRad="38100" dist="38100" dir="2700000" algn="tl">
                  <a:srgbClr val="000000"/>
                </a:outerShdw>
              </a:effectLst>
            </a:endParaRPr>
          </a:p>
        </p:txBody>
      </p:sp>
    </p:spTree>
    <p:extLst>
      <p:ext uri="{BB962C8B-B14F-4D97-AF65-F5344CB8AC3E}">
        <p14:creationId xmlns:p14="http://schemas.microsoft.com/office/powerpoint/2010/main" val="2111591469"/>
      </p:ext>
    </p:extLst>
  </p:cSld>
  <p:clrMapOvr>
    <a:masterClrMapping/>
  </p:clrMapOvr>
  <p:transition>
    <p:zo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324850" y="6327321"/>
            <a:ext cx="362857" cy="158583"/>
          </a:xfrm>
          <a:prstGeom prst="rect">
            <a:avLst/>
          </a:prstGeom>
        </p:spPr>
        <p:txBody>
          <a:bodyPr/>
          <a:lstStyle>
            <a:lvl1pPr>
              <a:defRPr b="0">
                <a:solidFill>
                  <a:schemeClr val="tx1"/>
                </a:solidFill>
                <a:latin typeface="Franklin Gothic Medium" pitchFamily="34" charset="0"/>
              </a:defRPr>
            </a:lvl1pPr>
          </a:lstStyle>
          <a:p>
            <a:fld id="{F5B7371F-B25E-42BE-91F9-DCD17E1CF49D}" type="slidenum">
              <a:rPr lang="en-US" smtClean="0"/>
              <a:pPr/>
              <a:t>‹#›</a:t>
            </a:fld>
            <a:endParaRPr lang="en-US" dirty="0"/>
          </a:p>
        </p:txBody>
      </p:sp>
      <p:sp>
        <p:nvSpPr>
          <p:cNvPr id="2" name="TextBox 1"/>
          <p:cNvSpPr txBox="1"/>
          <p:nvPr userDrawn="1"/>
        </p:nvSpPr>
        <p:spPr>
          <a:xfrm>
            <a:off x="1567543" y="6579541"/>
            <a:ext cx="5701004" cy="276999"/>
          </a:xfrm>
          <a:prstGeom prst="rect">
            <a:avLst/>
          </a:prstGeom>
          <a:noFill/>
        </p:spPr>
        <p:txBody>
          <a:bodyPr wrap="square" rtlCol="0">
            <a:spAutoFit/>
          </a:bodyPr>
          <a:lstStyle/>
          <a:p>
            <a:pPr algn="ctr"/>
            <a:r>
              <a:rPr lang="en-US" sz="1200" b="1" dirty="0" smtClean="0">
                <a:solidFill>
                  <a:srgbClr val="66FFFF"/>
                </a:solidFill>
              </a:rPr>
              <a:t> Kai Hwang, China, Dec.  2016</a:t>
            </a:r>
            <a:endParaRPr lang="en-US" sz="1200" b="1" dirty="0">
              <a:solidFill>
                <a:srgbClr val="66FFFF"/>
              </a:solidFill>
            </a:endParaRPr>
          </a:p>
        </p:txBody>
      </p:sp>
    </p:spTree>
    <p:extLst>
      <p:ext uri="{BB962C8B-B14F-4D97-AF65-F5344CB8AC3E}">
        <p14:creationId xmlns:p14="http://schemas.microsoft.com/office/powerpoint/2010/main" val="322075164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a:t>March.19, 2012,  </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Kai hwang, ACCTA, Taipei</a:t>
            </a:r>
          </a:p>
        </p:txBody>
      </p:sp>
      <p:sp>
        <p:nvSpPr>
          <p:cNvPr id="6" name="Rectangle 6"/>
          <p:cNvSpPr>
            <a:spLocks noGrp="1" noChangeArrowheads="1"/>
          </p:cNvSpPr>
          <p:nvPr>
            <p:ph type="sldNum" sz="quarter" idx="12"/>
          </p:nvPr>
        </p:nvSpPr>
        <p:spPr>
          <a:ln/>
        </p:spPr>
        <p:txBody>
          <a:bodyPr/>
          <a:lstStyle>
            <a:lvl1pPr>
              <a:defRPr/>
            </a:lvl1pPr>
          </a:lstStyle>
          <a:p>
            <a:pPr>
              <a:defRPr/>
            </a:pPr>
            <a:fld id="{373CA7CE-B88A-47A7-B3AB-1AF521C101FD}" type="slidenum">
              <a:rPr lang="en-US"/>
              <a:pPr>
                <a:defRPr/>
              </a:pPr>
              <a:t>‹#›</a:t>
            </a:fld>
            <a:endParaRPr lang="en-US"/>
          </a:p>
        </p:txBody>
      </p:sp>
    </p:spTree>
    <p:extLst>
      <p:ext uri="{BB962C8B-B14F-4D97-AF65-F5344CB8AC3E}">
        <p14:creationId xmlns:p14="http://schemas.microsoft.com/office/powerpoint/2010/main" val="2719468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a:t>March.19, 2012,  </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Kai hwang, ACCTA, Taipei</a:t>
            </a:r>
          </a:p>
        </p:txBody>
      </p:sp>
      <p:sp>
        <p:nvSpPr>
          <p:cNvPr id="6" name="Rectangle 6"/>
          <p:cNvSpPr>
            <a:spLocks noGrp="1" noChangeArrowheads="1"/>
          </p:cNvSpPr>
          <p:nvPr>
            <p:ph type="sldNum" sz="quarter" idx="12"/>
          </p:nvPr>
        </p:nvSpPr>
        <p:spPr>
          <a:ln/>
        </p:spPr>
        <p:txBody>
          <a:bodyPr/>
          <a:lstStyle>
            <a:lvl1pPr>
              <a:defRPr/>
            </a:lvl1pPr>
          </a:lstStyle>
          <a:p>
            <a:pPr>
              <a:defRPr/>
            </a:pPr>
            <a:fld id="{15A8CE73-3209-4914-9252-334C332F7764}" type="slidenum">
              <a:rPr lang="en-US"/>
              <a:pPr>
                <a:defRPr/>
              </a:pPr>
              <a:t>‹#›</a:t>
            </a:fld>
            <a:endParaRPr lang="en-US"/>
          </a:p>
        </p:txBody>
      </p:sp>
    </p:spTree>
    <p:extLst>
      <p:ext uri="{BB962C8B-B14F-4D97-AF65-F5344CB8AC3E}">
        <p14:creationId xmlns:p14="http://schemas.microsoft.com/office/powerpoint/2010/main" val="10219292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a:t>March.19, 2012,  </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Kai hwang, ACCTA, Taipei</a:t>
            </a:r>
          </a:p>
        </p:txBody>
      </p:sp>
      <p:sp>
        <p:nvSpPr>
          <p:cNvPr id="6" name="Rectangle 6"/>
          <p:cNvSpPr>
            <a:spLocks noGrp="1" noChangeArrowheads="1"/>
          </p:cNvSpPr>
          <p:nvPr>
            <p:ph type="sldNum" sz="quarter" idx="12"/>
          </p:nvPr>
        </p:nvSpPr>
        <p:spPr>
          <a:ln/>
        </p:spPr>
        <p:txBody>
          <a:bodyPr/>
          <a:lstStyle>
            <a:lvl1pPr>
              <a:defRPr/>
            </a:lvl1pPr>
          </a:lstStyle>
          <a:p>
            <a:pPr>
              <a:defRPr/>
            </a:pPr>
            <a:fld id="{40EF7315-3C7A-49B5-A14A-5E6073EC3862}" type="slidenum">
              <a:rPr lang="en-US"/>
              <a:pPr>
                <a:defRPr/>
              </a:pPr>
              <a:t>‹#›</a:t>
            </a:fld>
            <a:endParaRPr lang="en-US"/>
          </a:p>
        </p:txBody>
      </p:sp>
    </p:spTree>
    <p:extLst>
      <p:ext uri="{BB962C8B-B14F-4D97-AF65-F5344CB8AC3E}">
        <p14:creationId xmlns:p14="http://schemas.microsoft.com/office/powerpoint/2010/main" val="25749192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r>
              <a:rPr lang="en-US"/>
              <a:t>March.19, 2012,  </a:t>
            </a:r>
          </a:p>
        </p:txBody>
      </p:sp>
      <p:sp>
        <p:nvSpPr>
          <p:cNvPr id="6" name="Rectangle 5"/>
          <p:cNvSpPr>
            <a:spLocks noGrp="1" noChangeArrowheads="1"/>
          </p:cNvSpPr>
          <p:nvPr>
            <p:ph type="ftr" sz="quarter" idx="11"/>
          </p:nvPr>
        </p:nvSpPr>
        <p:spPr>
          <a:ln/>
        </p:spPr>
        <p:txBody>
          <a:bodyPr/>
          <a:lstStyle>
            <a:lvl1pPr>
              <a:defRPr/>
            </a:lvl1pPr>
          </a:lstStyle>
          <a:p>
            <a:pPr>
              <a:defRPr/>
            </a:pPr>
            <a:r>
              <a:rPr lang="en-US"/>
              <a:t>Kai hwang, ACCTA, Taipei</a:t>
            </a:r>
          </a:p>
        </p:txBody>
      </p:sp>
      <p:sp>
        <p:nvSpPr>
          <p:cNvPr id="7" name="Rectangle 6"/>
          <p:cNvSpPr>
            <a:spLocks noGrp="1" noChangeArrowheads="1"/>
          </p:cNvSpPr>
          <p:nvPr>
            <p:ph type="sldNum" sz="quarter" idx="12"/>
          </p:nvPr>
        </p:nvSpPr>
        <p:spPr>
          <a:ln/>
        </p:spPr>
        <p:txBody>
          <a:bodyPr/>
          <a:lstStyle>
            <a:lvl1pPr>
              <a:defRPr/>
            </a:lvl1pPr>
          </a:lstStyle>
          <a:p>
            <a:pPr>
              <a:defRPr/>
            </a:pPr>
            <a:fld id="{D78AA82E-0515-478C-8F12-371414A9F867}" type="slidenum">
              <a:rPr lang="en-US"/>
              <a:pPr>
                <a:defRPr/>
              </a:pPr>
              <a:t>‹#›</a:t>
            </a:fld>
            <a:endParaRPr lang="en-US"/>
          </a:p>
        </p:txBody>
      </p:sp>
    </p:spTree>
    <p:extLst>
      <p:ext uri="{BB962C8B-B14F-4D97-AF65-F5344CB8AC3E}">
        <p14:creationId xmlns:p14="http://schemas.microsoft.com/office/powerpoint/2010/main" val="989702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10"/>
          <p:cNvSpPr txBox="1">
            <a:spLocks noGrp="1" noChangeArrowheads="1"/>
          </p:cNvSpPr>
          <p:nvPr>
            <p:ph type="dt" sz="half" idx="10"/>
          </p:nvPr>
        </p:nvSpPr>
        <p:spPr>
          <a:ln/>
        </p:spPr>
        <p:txBody>
          <a:bodyPr/>
          <a:lstStyle>
            <a:lvl1pPr>
              <a:defRPr/>
            </a:lvl1pPr>
          </a:lstStyle>
          <a:p>
            <a:pPr>
              <a:defRPr/>
            </a:pPr>
            <a:r>
              <a:rPr lang="en-US"/>
              <a:t>All rights reserved, Kai Hwang, Presentation at </a:t>
            </a:r>
            <a:r>
              <a:rPr lang="en-US" i="1"/>
              <a:t>IEEE CloudCom2012,</a:t>
            </a:r>
            <a:r>
              <a:rPr lang="en-US"/>
              <a:t> Taipei, Dec.5, 2012</a:t>
            </a:r>
          </a:p>
        </p:txBody>
      </p:sp>
    </p:spTree>
    <p:extLst>
      <p:ext uri="{BB962C8B-B14F-4D97-AF65-F5344CB8AC3E}">
        <p14:creationId xmlns:p14="http://schemas.microsoft.com/office/powerpoint/2010/main" val="42353627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r>
              <a:rPr lang="en-US"/>
              <a:t>March.19, 2012,  </a:t>
            </a:r>
          </a:p>
        </p:txBody>
      </p:sp>
      <p:sp>
        <p:nvSpPr>
          <p:cNvPr id="8" name="Rectangle 5"/>
          <p:cNvSpPr>
            <a:spLocks noGrp="1" noChangeArrowheads="1"/>
          </p:cNvSpPr>
          <p:nvPr>
            <p:ph type="ftr" sz="quarter" idx="11"/>
          </p:nvPr>
        </p:nvSpPr>
        <p:spPr>
          <a:ln/>
        </p:spPr>
        <p:txBody>
          <a:bodyPr/>
          <a:lstStyle>
            <a:lvl1pPr>
              <a:defRPr/>
            </a:lvl1pPr>
          </a:lstStyle>
          <a:p>
            <a:pPr>
              <a:defRPr/>
            </a:pPr>
            <a:r>
              <a:rPr lang="en-US"/>
              <a:t>Kai hwang, ACCTA, Taipei</a:t>
            </a:r>
          </a:p>
        </p:txBody>
      </p:sp>
      <p:sp>
        <p:nvSpPr>
          <p:cNvPr id="9" name="Rectangle 6"/>
          <p:cNvSpPr>
            <a:spLocks noGrp="1" noChangeArrowheads="1"/>
          </p:cNvSpPr>
          <p:nvPr>
            <p:ph type="sldNum" sz="quarter" idx="12"/>
          </p:nvPr>
        </p:nvSpPr>
        <p:spPr>
          <a:ln/>
        </p:spPr>
        <p:txBody>
          <a:bodyPr/>
          <a:lstStyle>
            <a:lvl1pPr>
              <a:defRPr/>
            </a:lvl1pPr>
          </a:lstStyle>
          <a:p>
            <a:pPr>
              <a:defRPr/>
            </a:pPr>
            <a:fld id="{71134D08-636F-4505-A434-A3269031688D}" type="slidenum">
              <a:rPr lang="en-US"/>
              <a:pPr>
                <a:defRPr/>
              </a:pPr>
              <a:t>‹#›</a:t>
            </a:fld>
            <a:endParaRPr lang="en-US"/>
          </a:p>
        </p:txBody>
      </p:sp>
    </p:spTree>
    <p:extLst>
      <p:ext uri="{BB962C8B-B14F-4D97-AF65-F5344CB8AC3E}">
        <p14:creationId xmlns:p14="http://schemas.microsoft.com/office/powerpoint/2010/main" val="36377350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r>
              <a:rPr lang="en-US"/>
              <a:t>March.19, 2012,  </a:t>
            </a:r>
          </a:p>
        </p:txBody>
      </p:sp>
      <p:sp>
        <p:nvSpPr>
          <p:cNvPr id="4" name="Rectangle 5"/>
          <p:cNvSpPr>
            <a:spLocks noGrp="1" noChangeArrowheads="1"/>
          </p:cNvSpPr>
          <p:nvPr>
            <p:ph type="ftr" sz="quarter" idx="11"/>
          </p:nvPr>
        </p:nvSpPr>
        <p:spPr>
          <a:ln/>
        </p:spPr>
        <p:txBody>
          <a:bodyPr/>
          <a:lstStyle>
            <a:lvl1pPr>
              <a:defRPr/>
            </a:lvl1pPr>
          </a:lstStyle>
          <a:p>
            <a:pPr>
              <a:defRPr/>
            </a:pPr>
            <a:r>
              <a:rPr lang="en-US"/>
              <a:t>Kai hwang, ACCTA, Taipei</a:t>
            </a:r>
          </a:p>
        </p:txBody>
      </p:sp>
      <p:sp>
        <p:nvSpPr>
          <p:cNvPr id="5" name="Rectangle 6"/>
          <p:cNvSpPr>
            <a:spLocks noGrp="1" noChangeArrowheads="1"/>
          </p:cNvSpPr>
          <p:nvPr>
            <p:ph type="sldNum" sz="quarter" idx="12"/>
          </p:nvPr>
        </p:nvSpPr>
        <p:spPr>
          <a:ln/>
        </p:spPr>
        <p:txBody>
          <a:bodyPr/>
          <a:lstStyle>
            <a:lvl1pPr>
              <a:defRPr/>
            </a:lvl1pPr>
          </a:lstStyle>
          <a:p>
            <a:pPr>
              <a:defRPr/>
            </a:pPr>
            <a:fld id="{477AF03B-EB36-4016-AF64-08C82509C5BF}" type="slidenum">
              <a:rPr lang="en-US"/>
              <a:pPr>
                <a:defRPr/>
              </a:pPr>
              <a:t>‹#›</a:t>
            </a:fld>
            <a:endParaRPr lang="en-US"/>
          </a:p>
        </p:txBody>
      </p:sp>
    </p:spTree>
    <p:extLst>
      <p:ext uri="{BB962C8B-B14F-4D97-AF65-F5344CB8AC3E}">
        <p14:creationId xmlns:p14="http://schemas.microsoft.com/office/powerpoint/2010/main" val="10547114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a:t>March.19, 2012,  </a:t>
            </a:r>
          </a:p>
        </p:txBody>
      </p:sp>
      <p:sp>
        <p:nvSpPr>
          <p:cNvPr id="3" name="Rectangle 5"/>
          <p:cNvSpPr>
            <a:spLocks noGrp="1" noChangeArrowheads="1"/>
          </p:cNvSpPr>
          <p:nvPr>
            <p:ph type="ftr" sz="quarter" idx="11"/>
          </p:nvPr>
        </p:nvSpPr>
        <p:spPr>
          <a:ln/>
        </p:spPr>
        <p:txBody>
          <a:bodyPr/>
          <a:lstStyle>
            <a:lvl1pPr>
              <a:defRPr/>
            </a:lvl1pPr>
          </a:lstStyle>
          <a:p>
            <a:pPr>
              <a:defRPr/>
            </a:pPr>
            <a:r>
              <a:rPr lang="en-US"/>
              <a:t>Kai hwang, ACCTA, Taipei</a:t>
            </a:r>
          </a:p>
        </p:txBody>
      </p:sp>
      <p:sp>
        <p:nvSpPr>
          <p:cNvPr id="4" name="Rectangle 6"/>
          <p:cNvSpPr>
            <a:spLocks noGrp="1" noChangeArrowheads="1"/>
          </p:cNvSpPr>
          <p:nvPr>
            <p:ph type="sldNum" sz="quarter" idx="12"/>
          </p:nvPr>
        </p:nvSpPr>
        <p:spPr>
          <a:ln/>
        </p:spPr>
        <p:txBody>
          <a:bodyPr/>
          <a:lstStyle>
            <a:lvl1pPr>
              <a:defRPr/>
            </a:lvl1pPr>
          </a:lstStyle>
          <a:p>
            <a:pPr>
              <a:defRPr/>
            </a:pPr>
            <a:fld id="{4D12D4AC-88AF-4823-A6B3-0F9E6B33A053}" type="slidenum">
              <a:rPr lang="en-US"/>
              <a:pPr>
                <a:defRPr/>
              </a:pPr>
              <a:t>‹#›</a:t>
            </a:fld>
            <a:endParaRPr lang="en-US"/>
          </a:p>
        </p:txBody>
      </p:sp>
    </p:spTree>
    <p:extLst>
      <p:ext uri="{BB962C8B-B14F-4D97-AF65-F5344CB8AC3E}">
        <p14:creationId xmlns:p14="http://schemas.microsoft.com/office/powerpoint/2010/main" val="29239252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a:t>March.19, 2012,  </a:t>
            </a:r>
          </a:p>
        </p:txBody>
      </p:sp>
      <p:sp>
        <p:nvSpPr>
          <p:cNvPr id="6" name="Rectangle 5"/>
          <p:cNvSpPr>
            <a:spLocks noGrp="1" noChangeArrowheads="1"/>
          </p:cNvSpPr>
          <p:nvPr>
            <p:ph type="ftr" sz="quarter" idx="11"/>
          </p:nvPr>
        </p:nvSpPr>
        <p:spPr>
          <a:ln/>
        </p:spPr>
        <p:txBody>
          <a:bodyPr/>
          <a:lstStyle>
            <a:lvl1pPr>
              <a:defRPr/>
            </a:lvl1pPr>
          </a:lstStyle>
          <a:p>
            <a:pPr>
              <a:defRPr/>
            </a:pPr>
            <a:r>
              <a:rPr lang="en-US"/>
              <a:t>Kai hwang, ACCTA, Taipei</a:t>
            </a:r>
          </a:p>
        </p:txBody>
      </p:sp>
      <p:sp>
        <p:nvSpPr>
          <p:cNvPr id="7" name="Rectangle 6"/>
          <p:cNvSpPr>
            <a:spLocks noGrp="1" noChangeArrowheads="1"/>
          </p:cNvSpPr>
          <p:nvPr>
            <p:ph type="sldNum" sz="quarter" idx="12"/>
          </p:nvPr>
        </p:nvSpPr>
        <p:spPr>
          <a:ln/>
        </p:spPr>
        <p:txBody>
          <a:bodyPr/>
          <a:lstStyle>
            <a:lvl1pPr>
              <a:defRPr/>
            </a:lvl1pPr>
          </a:lstStyle>
          <a:p>
            <a:pPr>
              <a:defRPr/>
            </a:pPr>
            <a:fld id="{377875FA-1877-4701-B038-8F9F7F9E4965}" type="slidenum">
              <a:rPr lang="en-US"/>
              <a:pPr>
                <a:defRPr/>
              </a:pPr>
              <a:t>‹#›</a:t>
            </a:fld>
            <a:endParaRPr lang="en-US"/>
          </a:p>
        </p:txBody>
      </p:sp>
    </p:spTree>
    <p:extLst>
      <p:ext uri="{BB962C8B-B14F-4D97-AF65-F5344CB8AC3E}">
        <p14:creationId xmlns:p14="http://schemas.microsoft.com/office/powerpoint/2010/main" val="41745821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a:t>March.19, 2012,  </a:t>
            </a:r>
          </a:p>
        </p:txBody>
      </p:sp>
      <p:sp>
        <p:nvSpPr>
          <p:cNvPr id="6" name="Rectangle 5"/>
          <p:cNvSpPr>
            <a:spLocks noGrp="1" noChangeArrowheads="1"/>
          </p:cNvSpPr>
          <p:nvPr>
            <p:ph type="ftr" sz="quarter" idx="11"/>
          </p:nvPr>
        </p:nvSpPr>
        <p:spPr>
          <a:ln/>
        </p:spPr>
        <p:txBody>
          <a:bodyPr/>
          <a:lstStyle>
            <a:lvl1pPr>
              <a:defRPr/>
            </a:lvl1pPr>
          </a:lstStyle>
          <a:p>
            <a:pPr>
              <a:defRPr/>
            </a:pPr>
            <a:r>
              <a:rPr lang="en-US"/>
              <a:t>Kai hwang, ACCTA, Taipei</a:t>
            </a:r>
          </a:p>
        </p:txBody>
      </p:sp>
      <p:sp>
        <p:nvSpPr>
          <p:cNvPr id="7" name="Rectangle 6"/>
          <p:cNvSpPr>
            <a:spLocks noGrp="1" noChangeArrowheads="1"/>
          </p:cNvSpPr>
          <p:nvPr>
            <p:ph type="sldNum" sz="quarter" idx="12"/>
          </p:nvPr>
        </p:nvSpPr>
        <p:spPr>
          <a:ln/>
        </p:spPr>
        <p:txBody>
          <a:bodyPr/>
          <a:lstStyle>
            <a:lvl1pPr>
              <a:defRPr/>
            </a:lvl1pPr>
          </a:lstStyle>
          <a:p>
            <a:pPr>
              <a:defRPr/>
            </a:pPr>
            <a:fld id="{6BDACC2C-EFBE-4FDF-92B2-2F087CAF4CD7}" type="slidenum">
              <a:rPr lang="en-US"/>
              <a:pPr>
                <a:defRPr/>
              </a:pPr>
              <a:t>‹#›</a:t>
            </a:fld>
            <a:endParaRPr lang="en-US"/>
          </a:p>
        </p:txBody>
      </p:sp>
    </p:spTree>
    <p:extLst>
      <p:ext uri="{BB962C8B-B14F-4D97-AF65-F5344CB8AC3E}">
        <p14:creationId xmlns:p14="http://schemas.microsoft.com/office/powerpoint/2010/main" val="4738024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a:t>March.19, 2012,  </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Kai hwang, ACCTA, Taipei</a:t>
            </a:r>
          </a:p>
        </p:txBody>
      </p:sp>
      <p:sp>
        <p:nvSpPr>
          <p:cNvPr id="6" name="Rectangle 6"/>
          <p:cNvSpPr>
            <a:spLocks noGrp="1" noChangeArrowheads="1"/>
          </p:cNvSpPr>
          <p:nvPr>
            <p:ph type="sldNum" sz="quarter" idx="12"/>
          </p:nvPr>
        </p:nvSpPr>
        <p:spPr>
          <a:ln/>
        </p:spPr>
        <p:txBody>
          <a:bodyPr/>
          <a:lstStyle>
            <a:lvl1pPr>
              <a:defRPr/>
            </a:lvl1pPr>
          </a:lstStyle>
          <a:p>
            <a:pPr>
              <a:defRPr/>
            </a:pPr>
            <a:fld id="{8AE30EFA-8165-4741-A1A2-35F3C18BFBE3}" type="slidenum">
              <a:rPr lang="en-US"/>
              <a:pPr>
                <a:defRPr/>
              </a:pPr>
              <a:t>‹#›</a:t>
            </a:fld>
            <a:endParaRPr lang="en-US"/>
          </a:p>
        </p:txBody>
      </p:sp>
    </p:spTree>
    <p:extLst>
      <p:ext uri="{BB962C8B-B14F-4D97-AF65-F5344CB8AC3E}">
        <p14:creationId xmlns:p14="http://schemas.microsoft.com/office/powerpoint/2010/main" val="11041821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a:t>March.19, 2012,  </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Kai hwang, ACCTA, Taipei</a:t>
            </a:r>
          </a:p>
        </p:txBody>
      </p:sp>
      <p:sp>
        <p:nvSpPr>
          <p:cNvPr id="6" name="Rectangle 6"/>
          <p:cNvSpPr>
            <a:spLocks noGrp="1" noChangeArrowheads="1"/>
          </p:cNvSpPr>
          <p:nvPr>
            <p:ph type="sldNum" sz="quarter" idx="12"/>
          </p:nvPr>
        </p:nvSpPr>
        <p:spPr>
          <a:ln/>
        </p:spPr>
        <p:txBody>
          <a:bodyPr/>
          <a:lstStyle>
            <a:lvl1pPr>
              <a:defRPr/>
            </a:lvl1pPr>
          </a:lstStyle>
          <a:p>
            <a:pPr>
              <a:defRPr/>
            </a:pPr>
            <a:fld id="{D9BDCA78-24C2-4BA8-885C-CC154B3DA6CA}" type="slidenum">
              <a:rPr lang="en-US"/>
              <a:pPr>
                <a:defRPr/>
              </a:pPr>
              <a:t>‹#›</a:t>
            </a:fld>
            <a:endParaRPr lang="en-US"/>
          </a:p>
        </p:txBody>
      </p:sp>
    </p:spTree>
    <p:extLst>
      <p:ext uri="{BB962C8B-B14F-4D97-AF65-F5344CB8AC3E}">
        <p14:creationId xmlns:p14="http://schemas.microsoft.com/office/powerpoint/2010/main" val="1741241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Text Box 10"/>
          <p:cNvSpPr txBox="1">
            <a:spLocks noGrp="1" noChangeArrowheads="1"/>
          </p:cNvSpPr>
          <p:nvPr>
            <p:ph type="dt" sz="half" idx="10"/>
          </p:nvPr>
        </p:nvSpPr>
        <p:spPr>
          <a:ln/>
        </p:spPr>
        <p:txBody>
          <a:bodyPr/>
          <a:lstStyle>
            <a:lvl1pPr>
              <a:defRPr/>
            </a:lvl1pPr>
          </a:lstStyle>
          <a:p>
            <a:pPr>
              <a:defRPr/>
            </a:pPr>
            <a:r>
              <a:rPr lang="en-US"/>
              <a:t>All rights reserved, Kai Hwang, Presentation at </a:t>
            </a:r>
            <a:r>
              <a:rPr lang="en-US" i="1"/>
              <a:t>IEEE CloudCom2012,</a:t>
            </a:r>
            <a:r>
              <a:rPr lang="en-US"/>
              <a:t> Taipei, Dec.5, 2012</a:t>
            </a:r>
          </a:p>
        </p:txBody>
      </p:sp>
    </p:spTree>
    <p:extLst>
      <p:ext uri="{BB962C8B-B14F-4D97-AF65-F5344CB8AC3E}">
        <p14:creationId xmlns:p14="http://schemas.microsoft.com/office/powerpoint/2010/main" val="435092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Box 10"/>
          <p:cNvSpPr txBox="1">
            <a:spLocks noGrp="1" noChangeArrowheads="1"/>
          </p:cNvSpPr>
          <p:nvPr>
            <p:ph type="dt" sz="half" idx="10"/>
          </p:nvPr>
        </p:nvSpPr>
        <p:spPr>
          <a:ln/>
        </p:spPr>
        <p:txBody>
          <a:bodyPr/>
          <a:lstStyle>
            <a:lvl1pPr>
              <a:defRPr/>
            </a:lvl1pPr>
          </a:lstStyle>
          <a:p>
            <a:pPr>
              <a:defRPr/>
            </a:pPr>
            <a:r>
              <a:rPr lang="en-US"/>
              <a:t>All rights reserved, Kai Hwang, Presentation at </a:t>
            </a:r>
            <a:r>
              <a:rPr lang="en-US" i="1"/>
              <a:t>IEEE CloudCom2012,</a:t>
            </a:r>
            <a:r>
              <a:rPr lang="en-US"/>
              <a:t> Taipei, Dec.5, 2012</a:t>
            </a:r>
          </a:p>
        </p:txBody>
      </p:sp>
    </p:spTree>
    <p:extLst>
      <p:ext uri="{BB962C8B-B14F-4D97-AF65-F5344CB8AC3E}">
        <p14:creationId xmlns:p14="http://schemas.microsoft.com/office/powerpoint/2010/main" val="515703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ext Box 10"/>
          <p:cNvSpPr txBox="1">
            <a:spLocks noGrp="1" noChangeArrowheads="1"/>
          </p:cNvSpPr>
          <p:nvPr>
            <p:ph type="dt" sz="half" idx="10"/>
          </p:nvPr>
        </p:nvSpPr>
        <p:spPr>
          <a:ln/>
        </p:spPr>
        <p:txBody>
          <a:bodyPr/>
          <a:lstStyle>
            <a:lvl1pPr>
              <a:defRPr/>
            </a:lvl1pPr>
          </a:lstStyle>
          <a:p>
            <a:pPr>
              <a:defRPr/>
            </a:pPr>
            <a:r>
              <a:rPr lang="en-US"/>
              <a:t>All rights reserved, Kai Hwang, Presentation at </a:t>
            </a:r>
            <a:r>
              <a:rPr lang="en-US" i="1"/>
              <a:t>IEEE CloudCom2012,</a:t>
            </a:r>
            <a:r>
              <a:rPr lang="en-US"/>
              <a:t> Taipei, Dec.5, 2012</a:t>
            </a:r>
          </a:p>
        </p:txBody>
      </p:sp>
    </p:spTree>
    <p:extLst>
      <p:ext uri="{BB962C8B-B14F-4D97-AF65-F5344CB8AC3E}">
        <p14:creationId xmlns:p14="http://schemas.microsoft.com/office/powerpoint/2010/main" val="1631753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Box 10"/>
          <p:cNvSpPr txBox="1">
            <a:spLocks noGrp="1" noChangeArrowheads="1"/>
          </p:cNvSpPr>
          <p:nvPr>
            <p:ph type="dt" sz="half" idx="10"/>
          </p:nvPr>
        </p:nvSpPr>
        <p:spPr>
          <a:ln/>
        </p:spPr>
        <p:txBody>
          <a:bodyPr/>
          <a:lstStyle>
            <a:lvl1pPr>
              <a:defRPr/>
            </a:lvl1pPr>
          </a:lstStyle>
          <a:p>
            <a:pPr>
              <a:defRPr/>
            </a:pPr>
            <a:r>
              <a:rPr lang="en-US"/>
              <a:t>All rights reserved, Kai Hwang, Presentation at </a:t>
            </a:r>
            <a:r>
              <a:rPr lang="en-US" i="1"/>
              <a:t>IEEE CloudCom2012,</a:t>
            </a:r>
            <a:r>
              <a:rPr lang="en-US"/>
              <a:t> Taipei, Dec.5, 2012</a:t>
            </a:r>
          </a:p>
        </p:txBody>
      </p:sp>
    </p:spTree>
    <p:extLst>
      <p:ext uri="{BB962C8B-B14F-4D97-AF65-F5344CB8AC3E}">
        <p14:creationId xmlns:p14="http://schemas.microsoft.com/office/powerpoint/2010/main" val="592504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 Box 10"/>
          <p:cNvSpPr txBox="1">
            <a:spLocks noGrp="1" noChangeArrowheads="1"/>
          </p:cNvSpPr>
          <p:nvPr>
            <p:ph type="dt" sz="half" idx="10"/>
          </p:nvPr>
        </p:nvSpPr>
        <p:spPr>
          <a:xfrm>
            <a:off x="1727684" y="6489700"/>
            <a:ext cx="5076564" cy="260350"/>
          </a:xfrm>
          <a:ln/>
        </p:spPr>
        <p:txBody>
          <a:bodyPr/>
          <a:lstStyle>
            <a:lvl1pPr>
              <a:defRPr/>
            </a:lvl1pPr>
          </a:lstStyle>
          <a:p>
            <a:pPr>
              <a:defRPr/>
            </a:pPr>
            <a:r>
              <a:rPr lang="en-US" dirty="0" smtClean="0"/>
              <a:t>Kai Hwang, USC EE 543, Lecture 9, July 31, 2017</a:t>
            </a:r>
            <a:endParaRPr lang="en-US" dirty="0"/>
          </a:p>
        </p:txBody>
      </p:sp>
    </p:spTree>
    <p:extLst>
      <p:ext uri="{BB962C8B-B14F-4D97-AF65-F5344CB8AC3E}">
        <p14:creationId xmlns:p14="http://schemas.microsoft.com/office/powerpoint/2010/main" val="2223162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Box 10"/>
          <p:cNvSpPr txBox="1">
            <a:spLocks noGrp="1" noChangeArrowheads="1"/>
          </p:cNvSpPr>
          <p:nvPr>
            <p:ph type="dt" sz="half" idx="10"/>
          </p:nvPr>
        </p:nvSpPr>
        <p:spPr>
          <a:ln/>
        </p:spPr>
        <p:txBody>
          <a:bodyPr/>
          <a:lstStyle>
            <a:lvl1pPr>
              <a:defRPr/>
            </a:lvl1pPr>
          </a:lstStyle>
          <a:p>
            <a:pPr>
              <a:defRPr/>
            </a:pPr>
            <a:r>
              <a:rPr lang="en-US"/>
              <a:t>All rights reserved, Kai Hwang, Presentation at </a:t>
            </a:r>
            <a:r>
              <a:rPr lang="en-US" i="1"/>
              <a:t>IEEE CloudCom2012,</a:t>
            </a:r>
            <a:r>
              <a:rPr lang="en-US"/>
              <a:t> Taipei, Dec.5, 2012</a:t>
            </a:r>
          </a:p>
        </p:txBody>
      </p:sp>
    </p:spTree>
    <p:extLst>
      <p:ext uri="{BB962C8B-B14F-4D97-AF65-F5344CB8AC3E}">
        <p14:creationId xmlns:p14="http://schemas.microsoft.com/office/powerpoint/2010/main" val="3047433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Box 10"/>
          <p:cNvSpPr txBox="1">
            <a:spLocks noGrp="1" noChangeArrowheads="1"/>
          </p:cNvSpPr>
          <p:nvPr>
            <p:ph type="dt" sz="half" idx="10"/>
          </p:nvPr>
        </p:nvSpPr>
        <p:spPr>
          <a:ln/>
        </p:spPr>
        <p:txBody>
          <a:bodyPr/>
          <a:lstStyle>
            <a:lvl1pPr>
              <a:defRPr/>
            </a:lvl1pPr>
          </a:lstStyle>
          <a:p>
            <a:pPr>
              <a:defRPr/>
            </a:pPr>
            <a:r>
              <a:rPr lang="en-US"/>
              <a:t>All rights reserved, Kai Hwang, Presentation at </a:t>
            </a:r>
            <a:r>
              <a:rPr lang="en-US" i="1"/>
              <a:t>IEEE CloudCom2012,</a:t>
            </a:r>
            <a:r>
              <a:rPr lang="en-US"/>
              <a:t> Taipei, Dec.5, 2012</a:t>
            </a:r>
          </a:p>
        </p:txBody>
      </p:sp>
    </p:spTree>
    <p:extLst>
      <p:ext uri="{BB962C8B-B14F-4D97-AF65-F5344CB8AC3E}">
        <p14:creationId xmlns:p14="http://schemas.microsoft.com/office/powerpoint/2010/main" val="26866542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shadeToTitle="1">
        <a:solidFill>
          <a:srgbClr val="000066">
            <a:alpha val="92000"/>
          </a:srgbClr>
        </a:solidFill>
        <a:effectLst/>
      </p:bgPr>
    </p:bg>
    <p:spTree>
      <p:nvGrpSpPr>
        <p:cNvPr id="1" name=""/>
        <p:cNvGrpSpPr/>
        <p:nvPr/>
      </p:nvGrpSpPr>
      <p:grpSpPr>
        <a:xfrm>
          <a:off x="0" y="0"/>
          <a:ext cx="0" cy="0"/>
          <a:chOff x="0" y="0"/>
          <a:chExt cx="0" cy="0"/>
        </a:xfrm>
      </p:grpSpPr>
      <p:sp>
        <p:nvSpPr>
          <p:cNvPr id="77414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774147" name="Rectangle 3"/>
          <p:cNvSpPr>
            <a:spLocks noGrp="1" noChangeArrowheads="1"/>
          </p:cNvSpPr>
          <p:nvPr>
            <p:ph type="body" idx="1"/>
          </p:nvPr>
        </p:nvSpPr>
        <p:spPr bwMode="auto">
          <a:xfrm>
            <a:off x="468313" y="1592263"/>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4151" name="Text Box 7"/>
          <p:cNvSpPr txBox="1">
            <a:spLocks noChangeArrowheads="1"/>
          </p:cNvSpPr>
          <p:nvPr/>
        </p:nvSpPr>
        <p:spPr bwMode="auto">
          <a:xfrm>
            <a:off x="7912100" y="6477000"/>
            <a:ext cx="850900" cy="152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eaVert" lIns="90000" tIns="46800" rIns="90000" bIns="46800">
            <a:spAutoFit/>
          </a:bodyPr>
          <a:lstStyle>
            <a:lvl1pPr eaLnBrk="0" hangingPunct="0">
              <a:defRPr kumimoji="1" sz="1600" b="1">
                <a:solidFill>
                  <a:srgbClr val="CC3300"/>
                </a:solidFill>
                <a:latin typeface="Arial" pitchFamily="34" charset="0"/>
                <a:ea typeface="ＭＳ Ｐゴシック" pitchFamily="34" charset="-128"/>
              </a:defRPr>
            </a:lvl1pPr>
            <a:lvl2pPr marL="742950" indent="-285750" eaLnBrk="0" hangingPunct="0">
              <a:defRPr kumimoji="1" sz="1600" b="1">
                <a:solidFill>
                  <a:srgbClr val="CC3300"/>
                </a:solidFill>
                <a:latin typeface="Arial" pitchFamily="34" charset="0"/>
                <a:ea typeface="ＭＳ Ｐゴシック" pitchFamily="34" charset="-128"/>
              </a:defRPr>
            </a:lvl2pPr>
            <a:lvl3pPr marL="1143000" indent="-228600" eaLnBrk="0" hangingPunct="0">
              <a:defRPr kumimoji="1" sz="1600" b="1">
                <a:solidFill>
                  <a:srgbClr val="CC3300"/>
                </a:solidFill>
                <a:latin typeface="Arial" pitchFamily="34" charset="0"/>
                <a:ea typeface="ＭＳ Ｐゴシック" pitchFamily="34" charset="-128"/>
              </a:defRPr>
            </a:lvl3pPr>
            <a:lvl4pPr marL="1600200" indent="-228600" eaLnBrk="0" hangingPunct="0">
              <a:defRPr kumimoji="1" sz="1600" b="1">
                <a:solidFill>
                  <a:srgbClr val="CC3300"/>
                </a:solidFill>
                <a:latin typeface="Arial" pitchFamily="34" charset="0"/>
                <a:ea typeface="ＭＳ Ｐゴシック" pitchFamily="34" charset="-128"/>
              </a:defRPr>
            </a:lvl4pPr>
            <a:lvl5pPr marL="2057400" indent="-228600" eaLnBrk="0" hangingPunct="0">
              <a:defRPr kumimoji="1" sz="1600" b="1">
                <a:solidFill>
                  <a:srgbClr val="CC3300"/>
                </a:solidFill>
                <a:latin typeface="Arial" pitchFamily="34" charset="0"/>
                <a:ea typeface="ＭＳ Ｐゴシック" pitchFamily="34" charset="-128"/>
              </a:defRPr>
            </a:lvl5pPr>
            <a:lvl6pPr marL="2514600" indent="-228600" algn="ctr" eaLnBrk="0" fontAlgn="base" hangingPunct="0">
              <a:spcBef>
                <a:spcPct val="0"/>
              </a:spcBef>
              <a:spcAft>
                <a:spcPct val="0"/>
              </a:spcAft>
              <a:defRPr kumimoji="1" sz="1600" b="1">
                <a:solidFill>
                  <a:srgbClr val="CC3300"/>
                </a:solidFill>
                <a:latin typeface="Arial" pitchFamily="34" charset="0"/>
                <a:ea typeface="ＭＳ Ｐゴシック" pitchFamily="34" charset="-128"/>
              </a:defRPr>
            </a:lvl6pPr>
            <a:lvl7pPr marL="2971800" indent="-228600" algn="ctr" eaLnBrk="0" fontAlgn="base" hangingPunct="0">
              <a:spcBef>
                <a:spcPct val="0"/>
              </a:spcBef>
              <a:spcAft>
                <a:spcPct val="0"/>
              </a:spcAft>
              <a:defRPr kumimoji="1" sz="1600" b="1">
                <a:solidFill>
                  <a:srgbClr val="CC3300"/>
                </a:solidFill>
                <a:latin typeface="Arial" pitchFamily="34" charset="0"/>
                <a:ea typeface="ＭＳ Ｐゴシック" pitchFamily="34" charset="-128"/>
              </a:defRPr>
            </a:lvl7pPr>
            <a:lvl8pPr marL="3429000" indent="-228600" algn="ctr" eaLnBrk="0" fontAlgn="base" hangingPunct="0">
              <a:spcBef>
                <a:spcPct val="0"/>
              </a:spcBef>
              <a:spcAft>
                <a:spcPct val="0"/>
              </a:spcAft>
              <a:defRPr kumimoji="1" sz="1600" b="1">
                <a:solidFill>
                  <a:srgbClr val="CC3300"/>
                </a:solidFill>
                <a:latin typeface="Arial" pitchFamily="34" charset="0"/>
                <a:ea typeface="ＭＳ Ｐゴシック" pitchFamily="34" charset="-128"/>
              </a:defRPr>
            </a:lvl8pPr>
            <a:lvl9pPr marL="3886200" indent="-228600" algn="ctr" eaLnBrk="0" fontAlgn="base" hangingPunct="0">
              <a:spcBef>
                <a:spcPct val="0"/>
              </a:spcBef>
              <a:spcAft>
                <a:spcPct val="0"/>
              </a:spcAft>
              <a:defRPr kumimoji="1" sz="1600" b="1">
                <a:solidFill>
                  <a:srgbClr val="CC3300"/>
                </a:solidFill>
                <a:latin typeface="Arial" pitchFamily="34" charset="0"/>
                <a:ea typeface="ＭＳ Ｐゴシック" pitchFamily="34" charset="-128"/>
              </a:defRPr>
            </a:lvl9pPr>
          </a:lstStyle>
          <a:p>
            <a:pPr eaLnBrk="1" hangingPunct="1">
              <a:spcBef>
                <a:spcPct val="50000"/>
              </a:spcBef>
              <a:defRPr/>
            </a:pPr>
            <a:endParaRPr lang="en-US" sz="4400" smtClean="0">
              <a:latin typeface="Times New Roman" pitchFamily="18" charset="0"/>
            </a:endParaRPr>
          </a:p>
        </p:txBody>
      </p:sp>
      <p:sp>
        <p:nvSpPr>
          <p:cNvPr id="774152" name="Text Box 8"/>
          <p:cNvSpPr txBox="1">
            <a:spLocks noChangeArrowheads="1"/>
          </p:cNvSpPr>
          <p:nvPr/>
        </p:nvSpPr>
        <p:spPr bwMode="auto">
          <a:xfrm>
            <a:off x="7620000" y="6248400"/>
            <a:ext cx="1524000"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eaLnBrk="0" hangingPunct="0">
              <a:defRPr kumimoji="1" sz="1600" b="1">
                <a:solidFill>
                  <a:srgbClr val="CC3300"/>
                </a:solidFill>
                <a:latin typeface="Arial" pitchFamily="34" charset="0"/>
                <a:ea typeface="ＭＳ Ｐゴシック" pitchFamily="34" charset="-128"/>
              </a:defRPr>
            </a:lvl1pPr>
            <a:lvl2pPr marL="742950" indent="-285750" eaLnBrk="0" hangingPunct="0">
              <a:defRPr kumimoji="1" sz="1600" b="1">
                <a:solidFill>
                  <a:srgbClr val="CC3300"/>
                </a:solidFill>
                <a:latin typeface="Arial" pitchFamily="34" charset="0"/>
                <a:ea typeface="ＭＳ Ｐゴシック" pitchFamily="34" charset="-128"/>
              </a:defRPr>
            </a:lvl2pPr>
            <a:lvl3pPr marL="1143000" indent="-228600" eaLnBrk="0" hangingPunct="0">
              <a:defRPr kumimoji="1" sz="1600" b="1">
                <a:solidFill>
                  <a:srgbClr val="CC3300"/>
                </a:solidFill>
                <a:latin typeface="Arial" pitchFamily="34" charset="0"/>
                <a:ea typeface="ＭＳ Ｐゴシック" pitchFamily="34" charset="-128"/>
              </a:defRPr>
            </a:lvl3pPr>
            <a:lvl4pPr marL="1600200" indent="-228600" eaLnBrk="0" hangingPunct="0">
              <a:defRPr kumimoji="1" sz="1600" b="1">
                <a:solidFill>
                  <a:srgbClr val="CC3300"/>
                </a:solidFill>
                <a:latin typeface="Arial" pitchFamily="34" charset="0"/>
                <a:ea typeface="ＭＳ Ｐゴシック" pitchFamily="34" charset="-128"/>
              </a:defRPr>
            </a:lvl4pPr>
            <a:lvl5pPr marL="2057400" indent="-228600" eaLnBrk="0" hangingPunct="0">
              <a:defRPr kumimoji="1" sz="1600" b="1">
                <a:solidFill>
                  <a:srgbClr val="CC3300"/>
                </a:solidFill>
                <a:latin typeface="Arial" pitchFamily="34" charset="0"/>
                <a:ea typeface="ＭＳ Ｐゴシック" pitchFamily="34" charset="-128"/>
              </a:defRPr>
            </a:lvl5pPr>
            <a:lvl6pPr marL="2514600" indent="-228600" algn="ctr" eaLnBrk="0" fontAlgn="base" hangingPunct="0">
              <a:spcBef>
                <a:spcPct val="0"/>
              </a:spcBef>
              <a:spcAft>
                <a:spcPct val="0"/>
              </a:spcAft>
              <a:defRPr kumimoji="1" sz="1600" b="1">
                <a:solidFill>
                  <a:srgbClr val="CC3300"/>
                </a:solidFill>
                <a:latin typeface="Arial" pitchFamily="34" charset="0"/>
                <a:ea typeface="ＭＳ Ｐゴシック" pitchFamily="34" charset="-128"/>
              </a:defRPr>
            </a:lvl6pPr>
            <a:lvl7pPr marL="2971800" indent="-228600" algn="ctr" eaLnBrk="0" fontAlgn="base" hangingPunct="0">
              <a:spcBef>
                <a:spcPct val="0"/>
              </a:spcBef>
              <a:spcAft>
                <a:spcPct val="0"/>
              </a:spcAft>
              <a:defRPr kumimoji="1" sz="1600" b="1">
                <a:solidFill>
                  <a:srgbClr val="CC3300"/>
                </a:solidFill>
                <a:latin typeface="Arial" pitchFamily="34" charset="0"/>
                <a:ea typeface="ＭＳ Ｐゴシック" pitchFamily="34" charset="-128"/>
              </a:defRPr>
            </a:lvl7pPr>
            <a:lvl8pPr marL="3429000" indent="-228600" algn="ctr" eaLnBrk="0" fontAlgn="base" hangingPunct="0">
              <a:spcBef>
                <a:spcPct val="0"/>
              </a:spcBef>
              <a:spcAft>
                <a:spcPct val="0"/>
              </a:spcAft>
              <a:defRPr kumimoji="1" sz="1600" b="1">
                <a:solidFill>
                  <a:srgbClr val="CC3300"/>
                </a:solidFill>
                <a:latin typeface="Arial" pitchFamily="34" charset="0"/>
                <a:ea typeface="ＭＳ Ｐゴシック" pitchFamily="34" charset="-128"/>
              </a:defRPr>
            </a:lvl8pPr>
            <a:lvl9pPr marL="3886200" indent="-228600" algn="ctr" eaLnBrk="0" fontAlgn="base" hangingPunct="0">
              <a:spcBef>
                <a:spcPct val="0"/>
              </a:spcBef>
              <a:spcAft>
                <a:spcPct val="0"/>
              </a:spcAft>
              <a:defRPr kumimoji="1" sz="1600" b="1">
                <a:solidFill>
                  <a:srgbClr val="CC3300"/>
                </a:solidFill>
                <a:latin typeface="Arial" pitchFamily="34" charset="0"/>
                <a:ea typeface="ＭＳ Ｐゴシック" pitchFamily="34" charset="-128"/>
              </a:defRPr>
            </a:lvl9pPr>
          </a:lstStyle>
          <a:p>
            <a:pPr eaLnBrk="1" hangingPunct="1">
              <a:spcBef>
                <a:spcPct val="50000"/>
              </a:spcBef>
              <a:defRPr/>
            </a:pPr>
            <a:endParaRPr lang="en-US" sz="4400" smtClean="0">
              <a:latin typeface="Times New Roman" pitchFamily="18" charset="0"/>
            </a:endParaRPr>
          </a:p>
        </p:txBody>
      </p:sp>
      <p:sp>
        <p:nvSpPr>
          <p:cNvPr id="774153" name="Text Box 9"/>
          <p:cNvSpPr txBox="1">
            <a:spLocks noChangeArrowheads="1"/>
          </p:cNvSpPr>
          <p:nvPr/>
        </p:nvSpPr>
        <p:spPr bwMode="auto">
          <a:xfrm>
            <a:off x="8610600" y="6521450"/>
            <a:ext cx="533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eaLnBrk="0" hangingPunct="0">
              <a:defRPr kumimoji="1" sz="1600" b="1">
                <a:solidFill>
                  <a:srgbClr val="CC3300"/>
                </a:solidFill>
                <a:latin typeface="Arial" pitchFamily="34" charset="0"/>
                <a:ea typeface="ＭＳ Ｐゴシック" pitchFamily="34" charset="-128"/>
              </a:defRPr>
            </a:lvl1pPr>
            <a:lvl2pPr marL="742950" indent="-285750" eaLnBrk="0" hangingPunct="0">
              <a:defRPr kumimoji="1" sz="1600" b="1">
                <a:solidFill>
                  <a:srgbClr val="CC3300"/>
                </a:solidFill>
                <a:latin typeface="Arial" pitchFamily="34" charset="0"/>
                <a:ea typeface="ＭＳ Ｐゴシック" pitchFamily="34" charset="-128"/>
              </a:defRPr>
            </a:lvl2pPr>
            <a:lvl3pPr marL="1143000" indent="-228600" eaLnBrk="0" hangingPunct="0">
              <a:defRPr kumimoji="1" sz="1600" b="1">
                <a:solidFill>
                  <a:srgbClr val="CC3300"/>
                </a:solidFill>
                <a:latin typeface="Arial" pitchFamily="34" charset="0"/>
                <a:ea typeface="ＭＳ Ｐゴシック" pitchFamily="34" charset="-128"/>
              </a:defRPr>
            </a:lvl3pPr>
            <a:lvl4pPr marL="1600200" indent="-228600" eaLnBrk="0" hangingPunct="0">
              <a:defRPr kumimoji="1" sz="1600" b="1">
                <a:solidFill>
                  <a:srgbClr val="CC3300"/>
                </a:solidFill>
                <a:latin typeface="Arial" pitchFamily="34" charset="0"/>
                <a:ea typeface="ＭＳ Ｐゴシック" pitchFamily="34" charset="-128"/>
              </a:defRPr>
            </a:lvl4pPr>
            <a:lvl5pPr marL="2057400" indent="-228600" eaLnBrk="0" hangingPunct="0">
              <a:defRPr kumimoji="1" sz="1600" b="1">
                <a:solidFill>
                  <a:srgbClr val="CC3300"/>
                </a:solidFill>
                <a:latin typeface="Arial" pitchFamily="34" charset="0"/>
                <a:ea typeface="ＭＳ Ｐゴシック" pitchFamily="34" charset="-128"/>
              </a:defRPr>
            </a:lvl5pPr>
            <a:lvl6pPr marL="2514600" indent="-228600" algn="ctr" eaLnBrk="0" fontAlgn="base" hangingPunct="0">
              <a:spcBef>
                <a:spcPct val="0"/>
              </a:spcBef>
              <a:spcAft>
                <a:spcPct val="0"/>
              </a:spcAft>
              <a:defRPr kumimoji="1" sz="1600" b="1">
                <a:solidFill>
                  <a:srgbClr val="CC3300"/>
                </a:solidFill>
                <a:latin typeface="Arial" pitchFamily="34" charset="0"/>
                <a:ea typeface="ＭＳ Ｐゴシック" pitchFamily="34" charset="-128"/>
              </a:defRPr>
            </a:lvl6pPr>
            <a:lvl7pPr marL="2971800" indent="-228600" algn="ctr" eaLnBrk="0" fontAlgn="base" hangingPunct="0">
              <a:spcBef>
                <a:spcPct val="0"/>
              </a:spcBef>
              <a:spcAft>
                <a:spcPct val="0"/>
              </a:spcAft>
              <a:defRPr kumimoji="1" sz="1600" b="1">
                <a:solidFill>
                  <a:srgbClr val="CC3300"/>
                </a:solidFill>
                <a:latin typeface="Arial" pitchFamily="34" charset="0"/>
                <a:ea typeface="ＭＳ Ｐゴシック" pitchFamily="34" charset="-128"/>
              </a:defRPr>
            </a:lvl7pPr>
            <a:lvl8pPr marL="3429000" indent="-228600" algn="ctr" eaLnBrk="0" fontAlgn="base" hangingPunct="0">
              <a:spcBef>
                <a:spcPct val="0"/>
              </a:spcBef>
              <a:spcAft>
                <a:spcPct val="0"/>
              </a:spcAft>
              <a:defRPr kumimoji="1" sz="1600" b="1">
                <a:solidFill>
                  <a:srgbClr val="CC3300"/>
                </a:solidFill>
                <a:latin typeface="Arial" pitchFamily="34" charset="0"/>
                <a:ea typeface="ＭＳ Ｐゴシック" pitchFamily="34" charset="-128"/>
              </a:defRPr>
            </a:lvl8pPr>
            <a:lvl9pPr marL="3886200" indent="-228600" algn="ctr" eaLnBrk="0" fontAlgn="base" hangingPunct="0">
              <a:spcBef>
                <a:spcPct val="0"/>
              </a:spcBef>
              <a:spcAft>
                <a:spcPct val="0"/>
              </a:spcAft>
              <a:defRPr kumimoji="1" sz="1600" b="1">
                <a:solidFill>
                  <a:srgbClr val="CC3300"/>
                </a:solidFill>
                <a:latin typeface="Arial" pitchFamily="34" charset="0"/>
                <a:ea typeface="ＭＳ Ｐゴシック" pitchFamily="34" charset="-128"/>
              </a:defRPr>
            </a:lvl9pPr>
          </a:lstStyle>
          <a:p>
            <a:pPr eaLnBrk="1" hangingPunct="1">
              <a:spcBef>
                <a:spcPct val="50000"/>
              </a:spcBef>
              <a:defRPr/>
            </a:pPr>
            <a:fld id="{E085CD6B-672E-43CA-A19C-2D60BBD4B4F2}" type="slidenum">
              <a:rPr lang="en-US" sz="2000" smtClean="0">
                <a:solidFill>
                  <a:schemeClr val="bg1"/>
                </a:solidFill>
                <a:latin typeface="Times New Roman" pitchFamily="18" charset="0"/>
              </a:rPr>
              <a:pPr eaLnBrk="1" hangingPunct="1">
                <a:spcBef>
                  <a:spcPct val="50000"/>
                </a:spcBef>
                <a:defRPr/>
              </a:pPr>
              <a:t>‹#›</a:t>
            </a:fld>
            <a:endParaRPr lang="en-US" sz="2000" smtClean="0">
              <a:solidFill>
                <a:schemeClr val="bg1"/>
              </a:solidFill>
              <a:latin typeface="Times New Roman" pitchFamily="18" charset="0"/>
            </a:endParaRPr>
          </a:p>
        </p:txBody>
      </p:sp>
      <p:sp>
        <p:nvSpPr>
          <p:cNvPr id="1034" name="Text Box 10"/>
          <p:cNvSpPr txBox="1">
            <a:spLocks noGrp="1" noChangeArrowheads="1"/>
          </p:cNvSpPr>
          <p:nvPr>
            <p:ph type="dt" sz="half" idx="2"/>
          </p:nvPr>
        </p:nvSpPr>
        <p:spPr bwMode="auto">
          <a:xfrm>
            <a:off x="431800" y="6489700"/>
            <a:ext cx="8135938" cy="260350"/>
          </a:xfrm>
          <a:prstGeom prst="rect">
            <a:avLst/>
          </a:prstGeom>
          <a:noFill/>
          <a:ln>
            <a:noFill/>
          </a:ln>
          <a:effectLst>
            <a:prstShdw prst="shdw17" dist="17961" dir="2700000">
              <a:schemeClr val="bg2"/>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50000"/>
              </a:spcBef>
              <a:defRPr sz="1200">
                <a:solidFill>
                  <a:srgbClr val="66FFFF"/>
                </a:solidFill>
                <a:ea typeface="MS PGothic" pitchFamily="34" charset="-128"/>
              </a:defRPr>
            </a:lvl1pPr>
          </a:lstStyle>
          <a:p>
            <a:pPr>
              <a:defRPr/>
            </a:pPr>
            <a:r>
              <a:rPr lang="en-US"/>
              <a:t>All rights reserved, Kai Hwang, Presentation at </a:t>
            </a:r>
            <a:r>
              <a:rPr lang="en-US" i="1"/>
              <a:t>IEEE CloudCom2012,</a:t>
            </a:r>
            <a:r>
              <a:rPr lang="en-US"/>
              <a:t> Taipei, Dec.5, 2012</a:t>
            </a: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710" r:id="rId13"/>
    <p:sldLayoutId id="2147483713" r:id="rId14"/>
    <p:sldLayoutId id="2147483715" r:id="rId15"/>
  </p:sldLayoutIdLst>
  <p:timing>
    <p:tnLst>
      <p:par>
        <p:cTn id="1" dur="indefinite" restart="never" nodeType="tmRoot"/>
      </p:par>
    </p:tnLst>
  </p:timing>
  <p:hf sldNum="0" hdr="0"/>
  <p:txStyles>
    <p:titleStyle>
      <a:lvl1pPr algn="ctr" rtl="0" eaLnBrk="0" fontAlgn="base" hangingPunct="0">
        <a:spcBef>
          <a:spcPct val="0"/>
        </a:spcBef>
        <a:spcAft>
          <a:spcPct val="0"/>
        </a:spcAft>
        <a:defRPr sz="44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4400">
          <a:solidFill>
            <a:schemeClr val="tx2"/>
          </a:solidFill>
          <a:latin typeface="Arial" charset="0"/>
          <a:ea typeface="ＭＳ Ｐゴシック" pitchFamily="34" charset="-128"/>
          <a:cs typeface="ＭＳ Ｐゴシック" charset="0"/>
        </a:defRPr>
      </a:lvl2pPr>
      <a:lvl3pPr algn="ctr" rtl="0" eaLnBrk="0" fontAlgn="base" hangingPunct="0">
        <a:spcBef>
          <a:spcPct val="0"/>
        </a:spcBef>
        <a:spcAft>
          <a:spcPct val="0"/>
        </a:spcAft>
        <a:defRPr sz="4400">
          <a:solidFill>
            <a:schemeClr val="tx2"/>
          </a:solidFill>
          <a:latin typeface="Arial" charset="0"/>
          <a:ea typeface="ＭＳ Ｐゴシック" pitchFamily="34" charset="-128"/>
          <a:cs typeface="ＭＳ Ｐゴシック" charset="0"/>
        </a:defRPr>
      </a:lvl3pPr>
      <a:lvl4pPr algn="ctr" rtl="0" eaLnBrk="0" fontAlgn="base" hangingPunct="0">
        <a:spcBef>
          <a:spcPct val="0"/>
        </a:spcBef>
        <a:spcAft>
          <a:spcPct val="0"/>
        </a:spcAft>
        <a:defRPr sz="4400">
          <a:solidFill>
            <a:schemeClr val="tx2"/>
          </a:solidFill>
          <a:latin typeface="Arial" charset="0"/>
          <a:ea typeface="ＭＳ Ｐゴシック" pitchFamily="34" charset="-128"/>
          <a:cs typeface="ＭＳ Ｐゴシック" charset="0"/>
        </a:defRPr>
      </a:lvl4pPr>
      <a:lvl5pPr algn="ctr" rtl="0" eaLnBrk="0" fontAlgn="base" hangingPunct="0">
        <a:spcBef>
          <a:spcPct val="0"/>
        </a:spcBef>
        <a:spcAft>
          <a:spcPct val="0"/>
        </a:spcAft>
        <a:defRPr sz="4400">
          <a:solidFill>
            <a:schemeClr val="tx2"/>
          </a:solidFill>
          <a:latin typeface="Arial" charset="0"/>
          <a:ea typeface="ＭＳ Ｐゴシック" pitchFamily="34" charset="-128"/>
          <a:cs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pitchFamily="34" charset="-128"/>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itchFamily="34" charset="-128"/>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shadeToTitle="1">
        <a:solidFill>
          <a:srgbClr val="000066">
            <a:alpha val="92000"/>
          </a:srgbClr>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04804"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0" hangingPunct="0">
              <a:defRPr sz="1400">
                <a:ea typeface="MS PGothic" pitchFamily="34" charset="-128"/>
              </a:defRPr>
            </a:lvl1pPr>
          </a:lstStyle>
          <a:p>
            <a:pPr>
              <a:defRPr/>
            </a:pPr>
            <a:r>
              <a:rPr lang="en-US"/>
              <a:t>March.19, 2012,  </a:t>
            </a:r>
          </a:p>
        </p:txBody>
      </p:sp>
      <p:sp>
        <p:nvSpPr>
          <p:cNvPr id="204805"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a:ea typeface="MS PGothic" pitchFamily="34" charset="-128"/>
              </a:defRPr>
            </a:lvl1pPr>
          </a:lstStyle>
          <a:p>
            <a:pPr>
              <a:defRPr/>
            </a:pPr>
            <a:r>
              <a:rPr lang="en-US"/>
              <a:t>Kai hwang, ACCTA, Taipei</a:t>
            </a:r>
          </a:p>
        </p:txBody>
      </p:sp>
      <p:sp>
        <p:nvSpPr>
          <p:cNvPr id="204806" name="Rectangle 6"/>
          <p:cNvSpPr>
            <a:spLocks noGrp="1" noChangeArrowheads="1"/>
          </p:cNvSpPr>
          <p:nvPr>
            <p:ph type="sldNum" sz="quarter" idx="4"/>
          </p:nvPr>
        </p:nvSpPr>
        <p:spPr bwMode="auto">
          <a:xfrm>
            <a:off x="8451850" y="6381750"/>
            <a:ext cx="69215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smtClean="0"/>
            </a:lvl1pPr>
          </a:lstStyle>
          <a:p>
            <a:pPr>
              <a:defRPr/>
            </a:pPr>
            <a:fld id="{FB487E1A-39A9-414B-AE7B-BE74FE136555}" type="slidenum">
              <a:rPr lang="en-US"/>
              <a:pPr>
                <a:defRPr/>
              </a:pPr>
              <a:t>‹#›</a:t>
            </a:fld>
            <a:endParaRPr lang="en-US"/>
          </a:p>
        </p:txBody>
      </p:sp>
      <p:sp>
        <p:nvSpPr>
          <p:cNvPr id="2055" name="Text Box 7"/>
          <p:cNvSpPr txBox="1">
            <a:spLocks noChangeArrowheads="1"/>
          </p:cNvSpPr>
          <p:nvPr/>
        </p:nvSpPr>
        <p:spPr bwMode="auto">
          <a:xfrm>
            <a:off x="0" y="6489700"/>
            <a:ext cx="8064500" cy="274638"/>
          </a:xfrm>
          <a:prstGeom prst="rect">
            <a:avLst/>
          </a:prstGeom>
          <a:noFill/>
          <a:ln>
            <a:noFill/>
          </a:ln>
          <a:effectLst>
            <a:prstShdw prst="shdw17" dist="17961" dir="27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600" b="1">
                <a:solidFill>
                  <a:srgbClr val="CC3300"/>
                </a:solidFill>
                <a:latin typeface="Arial" pitchFamily="34" charset="0"/>
                <a:ea typeface="MS PGothic" pitchFamily="34" charset="-128"/>
              </a:defRPr>
            </a:lvl1pPr>
            <a:lvl2pPr marL="742950" indent="-285750" eaLnBrk="0" hangingPunct="0">
              <a:defRPr kumimoji="1" sz="1600" b="1">
                <a:solidFill>
                  <a:srgbClr val="CC3300"/>
                </a:solidFill>
                <a:latin typeface="Arial" pitchFamily="34" charset="0"/>
                <a:ea typeface="MS PGothic" pitchFamily="34" charset="-128"/>
              </a:defRPr>
            </a:lvl2pPr>
            <a:lvl3pPr marL="1143000" indent="-228600" eaLnBrk="0" hangingPunct="0">
              <a:defRPr kumimoji="1" sz="1600" b="1">
                <a:solidFill>
                  <a:srgbClr val="CC3300"/>
                </a:solidFill>
                <a:latin typeface="Arial" pitchFamily="34" charset="0"/>
                <a:ea typeface="MS PGothic" pitchFamily="34" charset="-128"/>
              </a:defRPr>
            </a:lvl3pPr>
            <a:lvl4pPr marL="1600200" indent="-228600" eaLnBrk="0" hangingPunct="0">
              <a:defRPr kumimoji="1" sz="1600" b="1">
                <a:solidFill>
                  <a:srgbClr val="CC3300"/>
                </a:solidFill>
                <a:latin typeface="Arial" pitchFamily="34" charset="0"/>
                <a:ea typeface="MS PGothic" pitchFamily="34" charset="-128"/>
              </a:defRPr>
            </a:lvl4pPr>
            <a:lvl5pPr marL="2057400" indent="-228600" eaLnBrk="0" hangingPunct="0">
              <a:defRPr kumimoji="1" sz="1600" b="1">
                <a:solidFill>
                  <a:srgbClr val="CC3300"/>
                </a:solidFill>
                <a:latin typeface="Arial" pitchFamily="34" charset="0"/>
                <a:ea typeface="MS PGothic" pitchFamily="34" charset="-128"/>
              </a:defRPr>
            </a:lvl5pPr>
            <a:lvl6pPr marL="2514600" indent="-228600" algn="ctr" eaLnBrk="0" fontAlgn="base" hangingPunct="0">
              <a:spcBef>
                <a:spcPct val="0"/>
              </a:spcBef>
              <a:spcAft>
                <a:spcPct val="0"/>
              </a:spcAft>
              <a:defRPr kumimoji="1" sz="1600" b="1">
                <a:solidFill>
                  <a:srgbClr val="CC3300"/>
                </a:solidFill>
                <a:latin typeface="Arial" pitchFamily="34" charset="0"/>
                <a:ea typeface="MS PGothic" pitchFamily="34" charset="-128"/>
              </a:defRPr>
            </a:lvl6pPr>
            <a:lvl7pPr marL="2971800" indent="-228600" algn="ctr" eaLnBrk="0" fontAlgn="base" hangingPunct="0">
              <a:spcBef>
                <a:spcPct val="0"/>
              </a:spcBef>
              <a:spcAft>
                <a:spcPct val="0"/>
              </a:spcAft>
              <a:defRPr kumimoji="1" sz="1600" b="1">
                <a:solidFill>
                  <a:srgbClr val="CC3300"/>
                </a:solidFill>
                <a:latin typeface="Arial" pitchFamily="34" charset="0"/>
                <a:ea typeface="MS PGothic" pitchFamily="34" charset="-128"/>
              </a:defRPr>
            </a:lvl7pPr>
            <a:lvl8pPr marL="3429000" indent="-228600" algn="ctr" eaLnBrk="0" fontAlgn="base" hangingPunct="0">
              <a:spcBef>
                <a:spcPct val="0"/>
              </a:spcBef>
              <a:spcAft>
                <a:spcPct val="0"/>
              </a:spcAft>
              <a:defRPr kumimoji="1" sz="1600" b="1">
                <a:solidFill>
                  <a:srgbClr val="CC3300"/>
                </a:solidFill>
                <a:latin typeface="Arial" pitchFamily="34" charset="0"/>
                <a:ea typeface="MS PGothic" pitchFamily="34" charset="-128"/>
              </a:defRPr>
            </a:lvl8pPr>
            <a:lvl9pPr marL="3886200" indent="-228600" algn="ctr" eaLnBrk="0" fontAlgn="base" hangingPunct="0">
              <a:spcBef>
                <a:spcPct val="0"/>
              </a:spcBef>
              <a:spcAft>
                <a:spcPct val="0"/>
              </a:spcAft>
              <a:defRPr kumimoji="1" sz="1600" b="1">
                <a:solidFill>
                  <a:srgbClr val="CC3300"/>
                </a:solidFill>
                <a:latin typeface="Arial" pitchFamily="34" charset="0"/>
                <a:ea typeface="MS PGothic" pitchFamily="34" charset="-128"/>
              </a:defRPr>
            </a:lvl9pPr>
          </a:lstStyle>
          <a:p>
            <a:pPr algn="l" eaLnBrk="1" hangingPunct="1">
              <a:spcBef>
                <a:spcPct val="50000"/>
              </a:spcBef>
              <a:defRPr/>
            </a:pPr>
            <a:r>
              <a:rPr lang="en-US" sz="1200" smtClean="0">
                <a:solidFill>
                  <a:srgbClr val="66FFFF"/>
                </a:solidFill>
              </a:rPr>
              <a:t>Kai Hwang, Alliances of Cloud Computing Technologies and Applications (ACCTA), Taipei, March 19, 2012</a:t>
            </a: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iming>
    <p:tnLst>
      <p:par>
        <p:cTn id="1" dur="indefinite" restart="never" nodeType="tmRoot"/>
      </p:par>
    </p:tnLst>
  </p:timing>
  <p:hf hd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cs typeface="Arial" pitchFamily="34" charset="0"/>
        </a:defRPr>
      </a:lvl2pPr>
      <a:lvl3pPr algn="ctr" rtl="0" eaLnBrk="0" fontAlgn="base" hangingPunct="0">
        <a:spcBef>
          <a:spcPct val="0"/>
        </a:spcBef>
        <a:spcAft>
          <a:spcPct val="0"/>
        </a:spcAft>
        <a:defRPr sz="4400">
          <a:solidFill>
            <a:schemeClr val="tx2"/>
          </a:solidFill>
          <a:latin typeface="Arial" pitchFamily="34" charset="0"/>
          <a:cs typeface="Arial" pitchFamily="34" charset="0"/>
        </a:defRPr>
      </a:lvl3pPr>
      <a:lvl4pPr algn="ctr" rtl="0" eaLnBrk="0" fontAlgn="base" hangingPunct="0">
        <a:spcBef>
          <a:spcPct val="0"/>
        </a:spcBef>
        <a:spcAft>
          <a:spcPct val="0"/>
        </a:spcAft>
        <a:defRPr sz="4400">
          <a:solidFill>
            <a:schemeClr val="tx2"/>
          </a:solidFill>
          <a:latin typeface="Arial" pitchFamily="34" charset="0"/>
          <a:cs typeface="Arial" pitchFamily="34" charset="0"/>
        </a:defRPr>
      </a:lvl4pPr>
      <a:lvl5pPr algn="ctr" rtl="0" eaLnBrk="0" fontAlgn="base" hangingPunct="0">
        <a:spcBef>
          <a:spcPct val="0"/>
        </a:spcBef>
        <a:spcAft>
          <a:spcPct val="0"/>
        </a:spcAft>
        <a:defRPr sz="4400">
          <a:solidFill>
            <a:schemeClr val="tx2"/>
          </a:solidFill>
          <a:latin typeface="Arial" pitchFamily="34" charset="0"/>
          <a:cs typeface="Arial" pitchFamily="34" charset="0"/>
        </a:defRPr>
      </a:lvl5pPr>
      <a:lvl6pPr marL="457200" algn="ctr" rtl="0" fontAlgn="base">
        <a:spcBef>
          <a:spcPct val="0"/>
        </a:spcBef>
        <a:spcAft>
          <a:spcPct val="0"/>
        </a:spcAft>
        <a:defRPr sz="4400">
          <a:solidFill>
            <a:schemeClr val="tx2"/>
          </a:solidFill>
          <a:latin typeface="Arial" pitchFamily="34" charset="0"/>
          <a:cs typeface="Arial" pitchFamily="34" charset="0"/>
        </a:defRPr>
      </a:lvl6pPr>
      <a:lvl7pPr marL="914400" algn="ctr" rtl="0" fontAlgn="base">
        <a:spcBef>
          <a:spcPct val="0"/>
        </a:spcBef>
        <a:spcAft>
          <a:spcPct val="0"/>
        </a:spcAft>
        <a:defRPr sz="4400">
          <a:solidFill>
            <a:schemeClr val="tx2"/>
          </a:solidFill>
          <a:latin typeface="Arial" pitchFamily="34" charset="0"/>
          <a:cs typeface="Arial" pitchFamily="34" charset="0"/>
        </a:defRPr>
      </a:lvl7pPr>
      <a:lvl8pPr marL="1371600" algn="ctr" rtl="0" fontAlgn="base">
        <a:spcBef>
          <a:spcPct val="0"/>
        </a:spcBef>
        <a:spcAft>
          <a:spcPct val="0"/>
        </a:spcAft>
        <a:defRPr sz="4400">
          <a:solidFill>
            <a:schemeClr val="tx2"/>
          </a:solidFill>
          <a:latin typeface="Arial" pitchFamily="34" charset="0"/>
          <a:cs typeface="Arial" pitchFamily="34" charset="0"/>
        </a:defRPr>
      </a:lvl8pPr>
      <a:lvl9pPr marL="1828800" algn="ctr" rtl="0" fontAlgn="base">
        <a:spcBef>
          <a:spcPct val="0"/>
        </a:spcBef>
        <a:spcAft>
          <a:spcPct val="0"/>
        </a:spcAft>
        <a:defRPr sz="4400">
          <a:solidFill>
            <a:schemeClr val="tx2"/>
          </a:solidFill>
          <a:latin typeface="Arial" pitchFamily="34" charset="0"/>
          <a:cs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hyperlink" Target="https://en.wikipedia.org/wiki/Repository_(version_control)" TargetMode="External"/><Relationship Id="rId13" Type="http://schemas.openxmlformats.org/officeDocument/2006/relationships/hyperlink" Target="https://en.wikipedia.org/wiki/Computing_platform" TargetMode="External"/><Relationship Id="rId18" Type="http://schemas.openxmlformats.org/officeDocument/2006/relationships/hyperlink" Target="https://en.wikipedia.org/wiki/Software_categories#Broad_categories" TargetMode="External"/><Relationship Id="rId3" Type="http://schemas.openxmlformats.org/officeDocument/2006/relationships/hyperlink" Target="https://en.wikipedia.org/wiki/Software_developer" TargetMode="External"/><Relationship Id="rId21" Type="http://schemas.openxmlformats.org/officeDocument/2006/relationships/hyperlink" Target="https://en.wikipedia.org/wiki/Software_license" TargetMode="External"/><Relationship Id="rId7" Type="http://schemas.openxmlformats.org/officeDocument/2006/relationships/hyperlink" Target="https://en.wikipedia.org/wiki/TensorFlow#cite_note-2" TargetMode="External"/><Relationship Id="rId12" Type="http://schemas.openxmlformats.org/officeDocument/2006/relationships/hyperlink" Target="https://en.wikipedia.org/wiki/CUDA" TargetMode="External"/><Relationship Id="rId17" Type="http://schemas.openxmlformats.org/officeDocument/2006/relationships/hyperlink" Target="https://en.wikipedia.org/wiki/Android_(operating_system)" TargetMode="External"/><Relationship Id="rId2" Type="http://schemas.openxmlformats.org/officeDocument/2006/relationships/notesSlide" Target="../notesSlides/notesSlide3.xml"/><Relationship Id="rId16" Type="http://schemas.openxmlformats.org/officeDocument/2006/relationships/hyperlink" Target="https://en.wikipedia.org/wiki/Windows" TargetMode="External"/><Relationship Id="rId20" Type="http://schemas.openxmlformats.org/officeDocument/2006/relationships/hyperlink" Target="https://en.wikipedia.org/wiki/Library_(computing)" TargetMode="External"/><Relationship Id="rId1" Type="http://schemas.openxmlformats.org/officeDocument/2006/relationships/slideLayout" Target="../slideLayouts/slideLayout13.xml"/><Relationship Id="rId6" Type="http://schemas.openxmlformats.org/officeDocument/2006/relationships/hyperlink" Target="https://en.wikipedia.org/wiki/Software_release_life_cycle" TargetMode="External"/><Relationship Id="rId11" Type="http://schemas.openxmlformats.org/officeDocument/2006/relationships/hyperlink" Target="https://en.wikipedia.org/wiki/C++" TargetMode="External"/><Relationship Id="rId24" Type="http://schemas.openxmlformats.org/officeDocument/2006/relationships/image" Target="../media/image1.png"/><Relationship Id="rId5" Type="http://schemas.openxmlformats.org/officeDocument/2006/relationships/hyperlink" Target="https://en.wikipedia.org/wiki/TensorFlow#cite_note-Credits-1" TargetMode="External"/><Relationship Id="rId15" Type="http://schemas.openxmlformats.org/officeDocument/2006/relationships/hyperlink" Target="https://en.wikipedia.org/wiki/MacOS" TargetMode="External"/><Relationship Id="rId23" Type="http://schemas.openxmlformats.org/officeDocument/2006/relationships/hyperlink" Target="https://www.tensorflow.org/" TargetMode="External"/><Relationship Id="rId10" Type="http://schemas.openxmlformats.org/officeDocument/2006/relationships/hyperlink" Target="https://en.wikipedia.org/wiki/Python_(programming_language)" TargetMode="External"/><Relationship Id="rId19" Type="http://schemas.openxmlformats.org/officeDocument/2006/relationships/hyperlink" Target="https://en.wikipedia.org/wiki/Machine_learning" TargetMode="External"/><Relationship Id="rId4" Type="http://schemas.openxmlformats.org/officeDocument/2006/relationships/hyperlink" Target="https://en.wikipedia.org/wiki/Google_Brain" TargetMode="External"/><Relationship Id="rId9" Type="http://schemas.openxmlformats.org/officeDocument/2006/relationships/hyperlink" Target="https://github.com/tensorflow/tensorflow" TargetMode="External"/><Relationship Id="rId14" Type="http://schemas.openxmlformats.org/officeDocument/2006/relationships/hyperlink" Target="https://en.wikipedia.org/wiki/Linux" TargetMode="External"/><Relationship Id="rId22" Type="http://schemas.openxmlformats.org/officeDocument/2006/relationships/hyperlink" Target="https://en.wikipedia.org/wiki/Apache_License"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package" Target="../embeddings/Microsoft_Visio___44644444444444422222222222222222222222222222222222222222222877777777777757444444448833333444444444444444444444422333411111111111111111.vsdx"/><Relationship Id="rId2" Type="http://schemas.openxmlformats.org/officeDocument/2006/relationships/slideLayout" Target="../slideLayouts/slideLayout15.xml"/><Relationship Id="rId1" Type="http://schemas.openxmlformats.org/officeDocument/2006/relationships/vmlDrawing" Target="../drawings/vmlDrawing1.vml"/><Relationship Id="rId4" Type="http://schemas.openxmlformats.org/officeDocument/2006/relationships/image" Target="../media/image41.emf"/></Relationships>
</file>

<file path=ppt/slides/_rels/slide4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52.emf"/><Relationship Id="rId4" Type="http://schemas.openxmlformats.org/officeDocument/2006/relationships/package" Target="../embeddings/Microsoft_Visio_Drawing454444444444444444444422222222.vsdx"/></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8.xml"/><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hyperlink" Target="https://en.wikipedia.org/wiki/Dot_product" TargetMode="External"/><Relationship Id="rId13" Type="http://schemas.openxmlformats.org/officeDocument/2006/relationships/hyperlink" Target="https://en.wikipedia.org/wiki/Array_data_structure#Multidimensional_arrays" TargetMode="External"/><Relationship Id="rId3" Type="http://schemas.openxmlformats.org/officeDocument/2006/relationships/hyperlink" Target="https://en.wikipedia.org/wiki/Mathematics" TargetMode="External"/><Relationship Id="rId7" Type="http://schemas.openxmlformats.org/officeDocument/2006/relationships/hyperlink" Target="https://en.wikipedia.org/wiki/Scalar_(mathematics)" TargetMode="External"/><Relationship Id="rId12" Type="http://schemas.openxmlformats.org/officeDocument/2006/relationships/hyperlink" Target="https://en.wikipedia.org/wiki/Basis_of_a_vector_space"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hyperlink" Target="https://en.wikipedia.org/wiki/Geometric_vector" TargetMode="External"/><Relationship Id="rId11" Type="http://schemas.openxmlformats.org/officeDocument/2006/relationships/hyperlink" Target="https://en.wikipedia.org/wiki/Tensor#cite_note-1" TargetMode="External"/><Relationship Id="rId5" Type="http://schemas.openxmlformats.org/officeDocument/2006/relationships/hyperlink" Target="https://en.wikipedia.org/wiki/Linear_relation" TargetMode="External"/><Relationship Id="rId15" Type="http://schemas.openxmlformats.org/officeDocument/2006/relationships/image" Target="../media/image2.png"/><Relationship Id="rId10" Type="http://schemas.openxmlformats.org/officeDocument/2006/relationships/hyperlink" Target="https://en.wikipedia.org/wiki/Linear_map" TargetMode="External"/><Relationship Id="rId4" Type="http://schemas.openxmlformats.org/officeDocument/2006/relationships/hyperlink" Target="https://en.wikipedia.org/wiki/Geometry" TargetMode="External"/><Relationship Id="rId9" Type="http://schemas.openxmlformats.org/officeDocument/2006/relationships/hyperlink" Target="https://en.wikipedia.org/wiki/Cross_product" TargetMode="External"/><Relationship Id="rId14" Type="http://schemas.openxmlformats.org/officeDocument/2006/relationships/hyperlink" Target="https://en.wikipedia.org/wiki/Tensor_algebra"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986" name="Rectangle 2"/>
          <p:cNvSpPr>
            <a:spLocks noGrp="1" noChangeArrowheads="1"/>
          </p:cNvSpPr>
          <p:nvPr>
            <p:ph type="ctrTitle" idx="4294967295"/>
          </p:nvPr>
        </p:nvSpPr>
        <p:spPr bwMode="auto">
          <a:xfrm>
            <a:off x="617622" y="545432"/>
            <a:ext cx="8173452" cy="514700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b"/>
          <a:lstStyle/>
          <a:p>
            <a:pPr algn="ctr">
              <a:lnSpc>
                <a:spcPct val="100000"/>
              </a:lnSpc>
              <a:spcAft>
                <a:spcPts val="1200"/>
              </a:spcAft>
              <a:tabLst>
                <a:tab pos="1203325" algn="l"/>
              </a:tabLst>
            </a:pPr>
            <a:r>
              <a:rPr lang="en-US" altLang="zh-CN" sz="2800" b="1" dirty="0" smtClean="0">
                <a:solidFill>
                  <a:srgbClr val="00FFFF"/>
                </a:solidFill>
                <a:ea typeface="宋体" pitchFamily="2" charset="-122"/>
                <a:cs typeface="Times New Roman" pitchFamily="18" charset="0"/>
              </a:rPr>
              <a:t>Kai Hwang : </a:t>
            </a:r>
            <a:r>
              <a:rPr lang="en-US" altLang="zh-CN" sz="2800" b="1" i="1" dirty="0" smtClean="0">
                <a:solidFill>
                  <a:srgbClr val="66FFFF"/>
                </a:solidFill>
                <a:ea typeface="宋体" pitchFamily="2" charset="-122"/>
                <a:cs typeface="Times New Roman" pitchFamily="18" charset="0"/>
              </a:rPr>
              <a:t>Cloud Computing for Machine Learning and Cognitive Applications</a:t>
            </a:r>
            <a:br>
              <a:rPr lang="en-US" altLang="zh-CN" sz="2800" b="1" i="1" dirty="0" smtClean="0">
                <a:solidFill>
                  <a:srgbClr val="66FFFF"/>
                </a:solidFill>
                <a:ea typeface="宋体" pitchFamily="2" charset="-122"/>
                <a:cs typeface="Times New Roman" pitchFamily="18" charset="0"/>
              </a:rPr>
            </a:br>
            <a:r>
              <a:rPr lang="en-US" altLang="zh-CN" sz="2800" b="1" dirty="0" smtClean="0">
                <a:solidFill>
                  <a:schemeClr val="accent1"/>
                </a:solidFill>
                <a:ea typeface="宋体" pitchFamily="2" charset="-122"/>
                <a:cs typeface="Times New Roman" pitchFamily="18" charset="0"/>
              </a:rPr>
              <a:t>The MIT Press, June 2017</a:t>
            </a:r>
            <a:br>
              <a:rPr lang="en-US" altLang="zh-CN" sz="2800" b="1" dirty="0" smtClean="0">
                <a:solidFill>
                  <a:schemeClr val="accent1"/>
                </a:solidFill>
                <a:ea typeface="宋体" pitchFamily="2" charset="-122"/>
                <a:cs typeface="Times New Roman" pitchFamily="18" charset="0"/>
              </a:rPr>
            </a:br>
            <a:r>
              <a:rPr lang="en-US" altLang="zh-CN" sz="2800" dirty="0" smtClean="0">
                <a:solidFill>
                  <a:schemeClr val="accent1"/>
                </a:solidFill>
                <a:ea typeface="宋体" pitchFamily="2" charset="-122"/>
                <a:cs typeface="Times New Roman" pitchFamily="18" charset="0"/>
              </a:rPr>
              <a:t/>
            </a:r>
            <a:br>
              <a:rPr lang="en-US" altLang="zh-CN" sz="2800" dirty="0" smtClean="0">
                <a:solidFill>
                  <a:schemeClr val="accent1"/>
                </a:solidFill>
                <a:ea typeface="宋体" pitchFamily="2" charset="-122"/>
                <a:cs typeface="Times New Roman" pitchFamily="18" charset="0"/>
              </a:rPr>
            </a:br>
            <a:r>
              <a:rPr lang="en-US" altLang="zh-CN" sz="2400" dirty="0" smtClean="0">
                <a:solidFill>
                  <a:schemeClr val="bg1"/>
                </a:solidFill>
                <a:ea typeface="宋体" pitchFamily="2" charset="-122"/>
                <a:cs typeface="Times New Roman" pitchFamily="18" charset="0"/>
              </a:rPr>
              <a:t/>
            </a:r>
            <a:br>
              <a:rPr lang="en-US" altLang="zh-CN" sz="2400" dirty="0" smtClean="0">
                <a:solidFill>
                  <a:schemeClr val="bg1"/>
                </a:solidFill>
                <a:ea typeface="宋体" pitchFamily="2" charset="-122"/>
                <a:cs typeface="Times New Roman" pitchFamily="18" charset="0"/>
              </a:rPr>
            </a:br>
            <a:r>
              <a:rPr lang="en-US" altLang="zh-CN" sz="3600" b="1" dirty="0" smtClean="0">
                <a:solidFill>
                  <a:srgbClr val="FFFF00"/>
                </a:solidFill>
                <a:ea typeface="宋体" pitchFamily="2" charset="-122"/>
                <a:cs typeface="Times New Roman" pitchFamily="18" charset="0"/>
              </a:rPr>
              <a:t>Chapter 9: TensorFlow, </a:t>
            </a:r>
            <a:r>
              <a:rPr lang="en-US" altLang="zh-CN" sz="3600" b="1" dirty="0" err="1" smtClean="0">
                <a:solidFill>
                  <a:srgbClr val="FFFF00"/>
                </a:solidFill>
                <a:ea typeface="宋体" pitchFamily="2" charset="-122"/>
                <a:cs typeface="Times New Roman" pitchFamily="18" charset="0"/>
              </a:rPr>
              <a:t>Keras</a:t>
            </a:r>
            <a:r>
              <a:rPr lang="en-US" altLang="zh-CN" sz="3600" b="1" dirty="0" smtClean="0">
                <a:solidFill>
                  <a:srgbClr val="FFFF00"/>
                </a:solidFill>
                <a:ea typeface="宋体" pitchFamily="2" charset="-122"/>
                <a:cs typeface="Times New Roman" pitchFamily="18" charset="0"/>
              </a:rPr>
              <a:t>, DeepMind, and Graph Analytics</a:t>
            </a:r>
            <a:br>
              <a:rPr lang="en-US" altLang="zh-CN" sz="3600" b="1" dirty="0" smtClean="0">
                <a:solidFill>
                  <a:srgbClr val="FFFF00"/>
                </a:solidFill>
                <a:ea typeface="宋体" pitchFamily="2" charset="-122"/>
                <a:cs typeface="Times New Roman" pitchFamily="18" charset="0"/>
              </a:rPr>
            </a:br>
            <a:r>
              <a:rPr lang="en-US" altLang="zh-CN" sz="2800" b="1" dirty="0" smtClean="0">
                <a:solidFill>
                  <a:schemeClr val="accent1"/>
                </a:solidFill>
                <a:ea typeface="宋体" pitchFamily="2" charset="-122"/>
                <a:cs typeface="Times New Roman" pitchFamily="18" charset="0"/>
              </a:rPr>
              <a:t>(70 slides f</a:t>
            </a:r>
            <a:r>
              <a:rPr lang="en-US" altLang="zh-CN" sz="2400" b="1" dirty="0" smtClean="0">
                <a:solidFill>
                  <a:schemeClr val="accent1"/>
                </a:solidFill>
                <a:ea typeface="宋体" pitchFamily="2" charset="-122"/>
                <a:cs typeface="Times New Roman" pitchFamily="18" charset="0"/>
              </a:rPr>
              <a:t>or  4-hour lectures)</a:t>
            </a:r>
            <a:r>
              <a:rPr lang="en-US" altLang="zh-CN" sz="4000" b="1" dirty="0" smtClean="0">
                <a:solidFill>
                  <a:schemeClr val="accent1"/>
                </a:solidFill>
                <a:ea typeface="宋体" pitchFamily="2" charset="-122"/>
                <a:cs typeface="Times New Roman" pitchFamily="18" charset="0"/>
              </a:rPr>
              <a:t/>
            </a:r>
            <a:br>
              <a:rPr lang="en-US" altLang="zh-CN" sz="4000" b="1" dirty="0" smtClean="0">
                <a:solidFill>
                  <a:schemeClr val="accent1"/>
                </a:solidFill>
                <a:ea typeface="宋体" pitchFamily="2" charset="-122"/>
                <a:cs typeface="Times New Roman" pitchFamily="18" charset="0"/>
              </a:rPr>
            </a:br>
            <a:r>
              <a:rPr lang="en-US" altLang="zh-CN" sz="4000" b="1" dirty="0" smtClean="0">
                <a:solidFill>
                  <a:schemeClr val="accent1"/>
                </a:solidFill>
                <a:ea typeface="宋体" pitchFamily="2" charset="-122"/>
                <a:cs typeface="Times New Roman" pitchFamily="18" charset="0"/>
              </a:rPr>
              <a:t/>
            </a:r>
            <a:br>
              <a:rPr lang="en-US" altLang="zh-CN" sz="4000" b="1" dirty="0" smtClean="0">
                <a:solidFill>
                  <a:schemeClr val="accent1"/>
                </a:solidFill>
                <a:ea typeface="宋体" pitchFamily="2" charset="-122"/>
                <a:cs typeface="Times New Roman" pitchFamily="18" charset="0"/>
              </a:rPr>
            </a:br>
            <a:r>
              <a:rPr lang="en-US" altLang="zh-CN" sz="1600" b="1" dirty="0" smtClean="0">
                <a:solidFill>
                  <a:srgbClr val="00FFFF"/>
                </a:solidFill>
                <a:ea typeface="宋体" pitchFamily="2" charset="-122"/>
                <a:cs typeface="Times New Roman" pitchFamily="18" charset="0"/>
              </a:rPr>
              <a:t>All rights reserved by Kai Hwang and MIT Press, 2017.</a:t>
            </a:r>
            <a:br>
              <a:rPr lang="en-US" altLang="zh-CN" sz="1600" b="1" dirty="0" smtClean="0">
                <a:solidFill>
                  <a:srgbClr val="00FFFF"/>
                </a:solidFill>
                <a:ea typeface="宋体" pitchFamily="2" charset="-122"/>
                <a:cs typeface="Times New Roman" pitchFamily="18" charset="0"/>
              </a:rPr>
            </a:br>
            <a:r>
              <a:rPr lang="en-US" altLang="zh-CN" sz="1600" b="1" dirty="0" smtClean="0">
                <a:solidFill>
                  <a:srgbClr val="00FFFF"/>
                </a:solidFill>
                <a:ea typeface="宋体" pitchFamily="2" charset="-122"/>
                <a:cs typeface="Times New Roman" pitchFamily="18" charset="0"/>
              </a:rPr>
              <a:t>  For exclusive use by qualified instructors adopting </a:t>
            </a:r>
            <a:br>
              <a:rPr lang="en-US" altLang="zh-CN" sz="1600" b="1" dirty="0" smtClean="0">
                <a:solidFill>
                  <a:srgbClr val="00FFFF"/>
                </a:solidFill>
                <a:ea typeface="宋体" pitchFamily="2" charset="-122"/>
                <a:cs typeface="Times New Roman" pitchFamily="18" charset="0"/>
              </a:rPr>
            </a:br>
            <a:r>
              <a:rPr lang="en-US" altLang="zh-CN" sz="1600" b="1" dirty="0" smtClean="0">
                <a:solidFill>
                  <a:srgbClr val="00FFFF"/>
                </a:solidFill>
                <a:ea typeface="宋体" pitchFamily="2" charset="-122"/>
                <a:cs typeface="Times New Roman" pitchFamily="18" charset="0"/>
              </a:rPr>
              <a:t>the textbook, not for commercial or publication release</a:t>
            </a:r>
            <a:endParaRPr lang="en-US" altLang="zh-CN" sz="2400" b="1" dirty="0">
              <a:solidFill>
                <a:srgbClr val="00FFFF"/>
              </a:solidFill>
              <a:ea typeface="宋体" pitchFamily="2" charset="-122"/>
              <a:cs typeface="Times New Roman" pitchFamily="18" charset="0"/>
            </a:endParaRPr>
          </a:p>
        </p:txBody>
      </p:sp>
    </p:spTree>
    <p:extLst>
      <p:ext uri="{BB962C8B-B14F-4D97-AF65-F5344CB8AC3E}">
        <p14:creationId xmlns:p14="http://schemas.microsoft.com/office/powerpoint/2010/main" val="32100889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p:cNvPicPr>
          <p:nvPr>
            <p:ph idx="1"/>
          </p:nvPr>
        </p:nvPicPr>
        <p:blipFill>
          <a:blip r:embed="rId3"/>
          <a:stretch>
            <a:fillRect/>
          </a:stretch>
        </p:blipFill>
        <p:spPr>
          <a:xfrm>
            <a:off x="827584" y="1160748"/>
            <a:ext cx="7393618" cy="4284476"/>
          </a:xfrm>
          <a:prstGeom prst="rect">
            <a:avLst/>
          </a:prstGeom>
        </p:spPr>
      </p:pic>
    </p:spTree>
    <p:extLst>
      <p:ext uri="{BB962C8B-B14F-4D97-AF65-F5344CB8AC3E}">
        <p14:creationId xmlns:p14="http://schemas.microsoft.com/office/powerpoint/2010/main" val="3209117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4294967295"/>
          </p:nvPr>
        </p:nvSpPr>
        <p:spPr>
          <a:xfrm>
            <a:off x="1115616" y="5517232"/>
            <a:ext cx="6858000" cy="238125"/>
          </a:xfrm>
          <a:prstGeom prst="rect">
            <a:avLst/>
          </a:prstGeom>
        </p:spPr>
        <p:txBody>
          <a:bodyPr/>
          <a:lstStyle/>
          <a:p>
            <a:pPr>
              <a:defRPr/>
            </a:pPr>
            <a:r>
              <a:rPr lang="en-US" altLang="zh-CN" smtClean="0"/>
              <a:t>EPIC Lab @ 2015</a:t>
            </a:r>
            <a:endParaRPr lang="en-US" altLang="zh-CN" dirty="0"/>
          </a:p>
        </p:txBody>
      </p:sp>
      <p:pic>
        <p:nvPicPr>
          <p:cNvPr id="5" name="内容占位符 4"/>
          <p:cNvPicPr>
            <a:picLocks noGrp="1"/>
          </p:cNvPicPr>
          <p:nvPr>
            <p:ph idx="1"/>
          </p:nvPr>
        </p:nvPicPr>
        <p:blipFill>
          <a:blip r:embed="rId3"/>
          <a:stretch>
            <a:fillRect/>
          </a:stretch>
        </p:blipFill>
        <p:spPr>
          <a:xfrm>
            <a:off x="755576" y="1268760"/>
            <a:ext cx="7812868" cy="4140460"/>
          </a:xfrm>
          <a:prstGeom prst="rect">
            <a:avLst/>
          </a:prstGeom>
        </p:spPr>
      </p:pic>
    </p:spTree>
    <p:extLst>
      <p:ext uri="{BB962C8B-B14F-4D97-AF65-F5344CB8AC3E}">
        <p14:creationId xmlns:p14="http://schemas.microsoft.com/office/powerpoint/2010/main" val="1630850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4294967295"/>
          </p:nvPr>
        </p:nvSpPr>
        <p:spPr>
          <a:xfrm>
            <a:off x="1007604" y="5589240"/>
            <a:ext cx="6858000" cy="238125"/>
          </a:xfrm>
          <a:prstGeom prst="rect">
            <a:avLst/>
          </a:prstGeom>
        </p:spPr>
        <p:txBody>
          <a:bodyPr/>
          <a:lstStyle/>
          <a:p>
            <a:pPr>
              <a:defRPr/>
            </a:pPr>
            <a:r>
              <a:rPr lang="en-US" altLang="zh-CN" dirty="0" smtClean="0"/>
              <a:t>EPIC Lab @ 2015</a:t>
            </a:r>
            <a:endParaRPr lang="en-US" altLang="zh-CN" dirty="0"/>
          </a:p>
        </p:txBody>
      </p:sp>
      <p:pic>
        <p:nvPicPr>
          <p:cNvPr id="5" name="图片 4"/>
          <p:cNvPicPr/>
          <p:nvPr/>
        </p:nvPicPr>
        <p:blipFill>
          <a:blip r:embed="rId3"/>
          <a:stretch>
            <a:fillRect/>
          </a:stretch>
        </p:blipFill>
        <p:spPr>
          <a:xfrm>
            <a:off x="827584" y="980728"/>
            <a:ext cx="7416824" cy="4464496"/>
          </a:xfrm>
          <a:prstGeom prst="rect">
            <a:avLst/>
          </a:prstGeom>
        </p:spPr>
      </p:pic>
    </p:spTree>
    <p:extLst>
      <p:ext uri="{BB962C8B-B14F-4D97-AF65-F5344CB8AC3E}">
        <p14:creationId xmlns:p14="http://schemas.microsoft.com/office/powerpoint/2010/main" val="2167299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376772"/>
            <a:ext cx="7962938" cy="40684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09220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4294967295"/>
          </p:nvPr>
        </p:nvSpPr>
        <p:spPr>
          <a:xfrm>
            <a:off x="863588" y="5733256"/>
            <a:ext cx="6858000" cy="238125"/>
          </a:xfrm>
          <a:prstGeom prst="rect">
            <a:avLst/>
          </a:prstGeom>
        </p:spPr>
        <p:txBody>
          <a:bodyPr/>
          <a:lstStyle/>
          <a:p>
            <a:pPr>
              <a:defRPr/>
            </a:pPr>
            <a:r>
              <a:rPr lang="en-US" altLang="zh-CN" dirty="0" smtClean="0"/>
              <a:t>EPIC Lab @ 2015</a:t>
            </a:r>
            <a:endParaRPr lang="en-US" altLang="zh-CN" dirty="0"/>
          </a:p>
        </p:txBody>
      </p:sp>
      <p:pic>
        <p:nvPicPr>
          <p:cNvPr id="5" name="图片 4"/>
          <p:cNvPicPr/>
          <p:nvPr/>
        </p:nvPicPr>
        <p:blipFill>
          <a:blip r:embed="rId3"/>
          <a:stretch>
            <a:fillRect/>
          </a:stretch>
        </p:blipFill>
        <p:spPr>
          <a:xfrm>
            <a:off x="539552" y="1484784"/>
            <a:ext cx="7272808" cy="4104456"/>
          </a:xfrm>
          <a:prstGeom prst="rect">
            <a:avLst/>
          </a:prstGeom>
        </p:spPr>
      </p:pic>
    </p:spTree>
    <p:extLst>
      <p:ext uri="{BB962C8B-B14F-4D97-AF65-F5344CB8AC3E}">
        <p14:creationId xmlns:p14="http://schemas.microsoft.com/office/powerpoint/2010/main" val="2043202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4294967295"/>
          </p:nvPr>
        </p:nvSpPr>
        <p:spPr>
          <a:xfrm>
            <a:off x="1192289" y="5193196"/>
            <a:ext cx="6858000" cy="238125"/>
          </a:xfrm>
          <a:prstGeom prst="rect">
            <a:avLst/>
          </a:prstGeom>
        </p:spPr>
        <p:txBody>
          <a:bodyPr/>
          <a:lstStyle/>
          <a:p>
            <a:pPr>
              <a:defRPr/>
            </a:pPr>
            <a:r>
              <a:rPr lang="en-US" altLang="zh-CN" dirty="0" smtClean="0"/>
              <a:t>EPIC Lab @ 2015</a:t>
            </a:r>
            <a:endParaRPr lang="en-US" altLang="zh-CN" dirty="0"/>
          </a:p>
        </p:txBody>
      </p:sp>
      <p:pic>
        <p:nvPicPr>
          <p:cNvPr id="5" name="内容占位符 4"/>
          <p:cNvPicPr>
            <a:picLocks noGrp="1"/>
          </p:cNvPicPr>
          <p:nvPr>
            <p:ph idx="1"/>
          </p:nvPr>
        </p:nvPicPr>
        <p:blipFill>
          <a:blip r:embed="rId3"/>
          <a:stretch>
            <a:fillRect/>
          </a:stretch>
        </p:blipFill>
        <p:spPr>
          <a:xfrm>
            <a:off x="1187624" y="1520788"/>
            <a:ext cx="6862665" cy="3528392"/>
          </a:xfrm>
          <a:prstGeom prst="rect">
            <a:avLst/>
          </a:prstGeom>
        </p:spPr>
      </p:pic>
    </p:spTree>
    <p:extLst>
      <p:ext uri="{BB962C8B-B14F-4D97-AF65-F5344CB8AC3E}">
        <p14:creationId xmlns:p14="http://schemas.microsoft.com/office/powerpoint/2010/main" val="773000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Slide Number Placeholder 4"/>
          <p:cNvSpPr txBox="1">
            <a:spLocks noGrp="1"/>
          </p:cNvSpPr>
          <p:nvPr/>
        </p:nvSpPr>
        <p:spPr bwMode="auto">
          <a:xfrm>
            <a:off x="6286500" y="6400800"/>
            <a:ext cx="1200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fld id="{65603FCF-A170-4403-9583-BE4E3C834658}" type="slidenum">
              <a:rPr kumimoji="0" lang="en-US" altLang="zh-TW" sz="1400">
                <a:latin typeface="Garamond" panose="02020404030301010803" pitchFamily="18" charset="0"/>
              </a:rPr>
              <a:pPr algn="ctr" eaLnBrk="1" hangingPunct="1"/>
              <a:t>16</a:t>
            </a:fld>
            <a:endParaRPr kumimoji="0" lang="en-US" altLang="zh-TW" sz="1400">
              <a:latin typeface="Garamond" panose="02020404030301010803" pitchFamily="18" charset="0"/>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971600" y="2132856"/>
            <a:ext cx="7562912" cy="3859807"/>
          </a:xfrm>
          <a:prstGeom prst="rect">
            <a:avLst/>
          </a:prstGeom>
          <a:noFill/>
          <a:ln>
            <a:noFill/>
          </a:ln>
        </p:spPr>
      </p:pic>
      <p:sp>
        <p:nvSpPr>
          <p:cNvPr id="3" name="TextBox 2"/>
          <p:cNvSpPr txBox="1"/>
          <p:nvPr/>
        </p:nvSpPr>
        <p:spPr>
          <a:xfrm>
            <a:off x="503548" y="188640"/>
            <a:ext cx="8030964" cy="1631216"/>
          </a:xfrm>
          <a:prstGeom prst="rect">
            <a:avLst/>
          </a:prstGeom>
          <a:noFill/>
        </p:spPr>
        <p:txBody>
          <a:bodyPr wrap="square" rtlCol="0">
            <a:spAutoFit/>
          </a:bodyPr>
          <a:lstStyle/>
          <a:p>
            <a:r>
              <a:rPr lang="en-US" sz="3600" dirty="0" smtClean="0">
                <a:solidFill>
                  <a:srgbClr val="FFFF00"/>
                </a:solidFill>
              </a:rPr>
              <a:t>Tensor Processing Unit (</a:t>
            </a:r>
            <a:r>
              <a:rPr lang="en-US" sz="3600" dirty="0" err="1" smtClean="0">
                <a:solidFill>
                  <a:srgbClr val="FFFF00"/>
                </a:solidFill>
              </a:rPr>
              <a:t>TPU</a:t>
            </a:r>
            <a:r>
              <a:rPr lang="en-US" sz="3600" dirty="0" smtClean="0">
                <a:solidFill>
                  <a:srgbClr val="FFFF00"/>
                </a:solidFill>
              </a:rPr>
              <a:t>)</a:t>
            </a:r>
          </a:p>
          <a:p>
            <a:r>
              <a:rPr lang="en-US" sz="3200" dirty="0" smtClean="0">
                <a:solidFill>
                  <a:srgbClr val="25FFFB"/>
                </a:solidFill>
              </a:rPr>
              <a:t>Built by Google To Accelerate </a:t>
            </a:r>
            <a:r>
              <a:rPr lang="en-US" sz="3200" dirty="0" err="1" smtClean="0">
                <a:solidFill>
                  <a:srgbClr val="25FFFB"/>
                </a:solidFill>
              </a:rPr>
              <a:t>TensorFlow</a:t>
            </a:r>
            <a:r>
              <a:rPr lang="en-US" sz="3200" dirty="0" smtClean="0">
                <a:solidFill>
                  <a:srgbClr val="25FFFB"/>
                </a:solidFill>
              </a:rPr>
              <a:t> Execution </a:t>
            </a:r>
            <a:endParaRPr lang="en-US" sz="3200" dirty="0">
              <a:solidFill>
                <a:srgbClr val="25FFFB"/>
              </a:solidFill>
            </a:endParaRPr>
          </a:p>
        </p:txBody>
      </p:sp>
    </p:spTree>
    <p:extLst>
      <p:ext uri="{BB962C8B-B14F-4D97-AF65-F5344CB8AC3E}">
        <p14:creationId xmlns:p14="http://schemas.microsoft.com/office/powerpoint/2010/main" val="10425041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2658" name="Rectangle 2"/>
          <p:cNvSpPr>
            <a:spLocks noChangeArrowheads="1"/>
          </p:cNvSpPr>
          <p:nvPr/>
        </p:nvSpPr>
        <p:spPr bwMode="auto">
          <a:xfrm>
            <a:off x="0" y="1635125"/>
            <a:ext cx="9144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spAutoFit/>
          </a:bodyPr>
          <a:lstStyle/>
          <a:p>
            <a:endParaRPr lang="en-US"/>
          </a:p>
        </p:txBody>
      </p:sp>
      <p:pic>
        <p:nvPicPr>
          <p:cNvPr id="3" name="Picture 2"/>
          <p:cNvPicPr/>
          <p:nvPr/>
        </p:nvPicPr>
        <p:blipFill rotWithShape="1">
          <a:blip r:embed="rId3">
            <a:extLst>
              <a:ext uri="{28A0092B-C50C-407E-A947-70E740481C1C}">
                <a14:useLocalDpi xmlns:a14="http://schemas.microsoft.com/office/drawing/2010/main" val="0"/>
              </a:ext>
            </a:extLst>
          </a:blip>
          <a:srcRect b="7692"/>
          <a:stretch/>
        </p:blipFill>
        <p:spPr bwMode="auto">
          <a:xfrm>
            <a:off x="1470469" y="1196752"/>
            <a:ext cx="6383082" cy="3987380"/>
          </a:xfrm>
          <a:prstGeom prst="rect">
            <a:avLst/>
          </a:prstGeom>
          <a:noFill/>
          <a:ln>
            <a:noFill/>
          </a:ln>
          <a:extLst>
            <a:ext uri="{53640926-AAD7-44D8-BBD7-CCE9431645EC}">
              <a14:shadowObscured xmlns:a14="http://schemas.microsoft.com/office/drawing/2010/main"/>
            </a:ext>
          </a:extLst>
        </p:spPr>
      </p:pic>
      <p:sp>
        <p:nvSpPr>
          <p:cNvPr id="2" name="Rectangle 1"/>
          <p:cNvSpPr/>
          <p:nvPr/>
        </p:nvSpPr>
        <p:spPr>
          <a:xfrm>
            <a:off x="755576" y="5337212"/>
            <a:ext cx="7812868" cy="338554"/>
          </a:xfrm>
          <a:prstGeom prst="rect">
            <a:avLst/>
          </a:prstGeom>
        </p:spPr>
        <p:txBody>
          <a:bodyPr wrap="square">
            <a:spAutoFit/>
          </a:bodyPr>
          <a:lstStyle/>
          <a:p>
            <a:r>
              <a:rPr lang="en-US" dirty="0">
                <a:solidFill>
                  <a:srgbClr val="66FFFF"/>
                </a:solidFill>
              </a:rPr>
              <a:t> Figure 9.5  Synchronous and </a:t>
            </a:r>
            <a:r>
              <a:rPr lang="en-US" dirty="0" smtClean="0">
                <a:solidFill>
                  <a:srgbClr val="66FFFF"/>
                </a:solidFill>
              </a:rPr>
              <a:t>asynchronous </a:t>
            </a:r>
            <a:r>
              <a:rPr lang="en-US" dirty="0">
                <a:solidFill>
                  <a:srgbClr val="66FFFF"/>
                </a:solidFill>
              </a:rPr>
              <a:t>data parallel training </a:t>
            </a:r>
            <a:r>
              <a:rPr lang="en-US" dirty="0" smtClean="0">
                <a:solidFill>
                  <a:srgbClr val="66FFFF"/>
                </a:solidFill>
              </a:rPr>
              <a:t>methods</a:t>
            </a:r>
            <a:endParaRPr lang="en-US" dirty="0">
              <a:solidFill>
                <a:srgbClr val="66FFFF"/>
              </a:solidFill>
            </a:endParaRPr>
          </a:p>
        </p:txBody>
      </p:sp>
    </p:spTree>
    <p:extLst>
      <p:ext uri="{BB962C8B-B14F-4D97-AF65-F5344CB8AC3E}">
        <p14:creationId xmlns:p14="http://schemas.microsoft.com/office/powerpoint/2010/main" val="12261070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728700"/>
            <a:ext cx="8784976" cy="51485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20420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564" y="260648"/>
            <a:ext cx="7884876" cy="6162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98185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79512" y="1772816"/>
            <a:ext cx="8748972" cy="3970318"/>
          </a:xfrm>
          <a:prstGeom prst="rect">
            <a:avLst/>
          </a:prstGeom>
        </p:spPr>
        <p:txBody>
          <a:bodyPr wrap="square">
            <a:spAutoFit/>
          </a:bodyPr>
          <a:lstStyle/>
          <a:p>
            <a:pPr marL="342900" indent="-342900" algn="l">
              <a:buClr>
                <a:srgbClr val="C00000"/>
              </a:buClr>
              <a:buSzPct val="146000"/>
              <a:buFont typeface="Wingdings" panose="05000000000000000000" pitchFamily="2" charset="2"/>
              <a:buChar char="§"/>
            </a:pPr>
            <a:r>
              <a:rPr lang="en-US" sz="1800" b="1" dirty="0">
                <a:solidFill>
                  <a:schemeClr val="bg1"/>
                </a:solidFill>
              </a:rPr>
              <a:t>In March 2016, </a:t>
            </a:r>
            <a:r>
              <a:rPr lang="en-US" sz="1800" b="1" dirty="0" smtClean="0">
                <a:solidFill>
                  <a:schemeClr val="bg1"/>
                </a:solidFill>
              </a:rPr>
              <a:t>Google </a:t>
            </a:r>
            <a:r>
              <a:rPr lang="en-US" sz="1800" b="1" dirty="0" err="1" smtClean="0">
                <a:solidFill>
                  <a:schemeClr val="bg1"/>
                </a:solidFill>
              </a:rPr>
              <a:t>AlphaGo</a:t>
            </a:r>
            <a:r>
              <a:rPr lang="en-US" sz="1800" b="1" dirty="0" smtClean="0">
                <a:solidFill>
                  <a:schemeClr val="bg1"/>
                </a:solidFill>
              </a:rPr>
              <a:t> program defeated a top Go player. This has  opened up the debate between human vs. machine </a:t>
            </a:r>
            <a:r>
              <a:rPr lang="en-US" sz="1800" b="1" dirty="0" smtClean="0">
                <a:solidFill>
                  <a:schemeClr val="bg1"/>
                </a:solidFill>
              </a:rPr>
              <a:t>intelligence</a:t>
            </a:r>
            <a:endParaRPr lang="en-US" sz="1800" b="1" dirty="0" smtClean="0">
              <a:solidFill>
                <a:schemeClr val="bg1"/>
              </a:solidFill>
            </a:endParaRPr>
          </a:p>
          <a:p>
            <a:pPr marL="342900" indent="-342900" algn="l">
              <a:buClr>
                <a:srgbClr val="C00000"/>
              </a:buClr>
              <a:buSzPct val="146000"/>
              <a:buFont typeface="Wingdings" panose="05000000000000000000" pitchFamily="2" charset="2"/>
              <a:buChar char="§"/>
            </a:pPr>
            <a:endParaRPr lang="en-US" sz="1800" b="1" dirty="0">
              <a:solidFill>
                <a:schemeClr val="bg1"/>
              </a:solidFill>
            </a:endParaRPr>
          </a:p>
          <a:p>
            <a:pPr marL="342900" indent="-342900" algn="l">
              <a:buClr>
                <a:srgbClr val="C00000"/>
              </a:buClr>
              <a:buSzPct val="146000"/>
              <a:buFont typeface="Wingdings" panose="05000000000000000000" pitchFamily="2" charset="2"/>
              <a:buChar char="§"/>
            </a:pPr>
            <a:r>
              <a:rPr lang="en-US" sz="1800" b="1" dirty="0" smtClean="0">
                <a:solidFill>
                  <a:schemeClr val="bg1"/>
                </a:solidFill>
              </a:rPr>
              <a:t>Another </a:t>
            </a:r>
            <a:r>
              <a:rPr lang="en-US" sz="1800" b="1" dirty="0">
                <a:solidFill>
                  <a:schemeClr val="bg1"/>
                </a:solidFill>
              </a:rPr>
              <a:t>reported advance </a:t>
            </a:r>
            <a:r>
              <a:rPr lang="en-US" sz="1800" b="1" dirty="0" smtClean="0">
                <a:solidFill>
                  <a:schemeClr val="bg1"/>
                </a:solidFill>
              </a:rPr>
              <a:t>is the Google </a:t>
            </a:r>
            <a:r>
              <a:rPr lang="en-US" sz="1800" b="1" dirty="0">
                <a:solidFill>
                  <a:schemeClr val="bg1"/>
                </a:solidFill>
              </a:rPr>
              <a:t>Brain Project. In June 2012, tens of millions of random images from YouTube were recognized by a computer platform built over 16,000 CPU cores at </a:t>
            </a:r>
            <a:r>
              <a:rPr lang="en-US" sz="1800" b="1" dirty="0" smtClean="0">
                <a:solidFill>
                  <a:schemeClr val="bg1"/>
                </a:solidFill>
              </a:rPr>
              <a:t>Google</a:t>
            </a:r>
            <a:endParaRPr lang="en-US" sz="1800" b="1" dirty="0" smtClean="0">
              <a:solidFill>
                <a:schemeClr val="bg1"/>
              </a:solidFill>
            </a:endParaRPr>
          </a:p>
          <a:p>
            <a:pPr marL="342900" indent="-342900" algn="l">
              <a:buClr>
                <a:srgbClr val="C00000"/>
              </a:buClr>
              <a:buSzPct val="146000"/>
              <a:buFont typeface="Wingdings" panose="05000000000000000000" pitchFamily="2" charset="2"/>
              <a:buChar char="§"/>
            </a:pPr>
            <a:endParaRPr lang="en-US" sz="1800" b="1" dirty="0">
              <a:solidFill>
                <a:schemeClr val="bg1"/>
              </a:solidFill>
            </a:endParaRPr>
          </a:p>
          <a:p>
            <a:pPr marL="342900" indent="-342900" algn="l">
              <a:buClr>
                <a:srgbClr val="C00000"/>
              </a:buClr>
              <a:buSzPct val="146000"/>
              <a:buFont typeface="Wingdings" panose="05000000000000000000" pitchFamily="2" charset="2"/>
              <a:buChar char="§"/>
            </a:pPr>
            <a:r>
              <a:rPr lang="en-US" sz="1800" b="1" dirty="0" smtClean="0">
                <a:solidFill>
                  <a:schemeClr val="bg1"/>
                </a:solidFill>
              </a:rPr>
              <a:t>They </a:t>
            </a:r>
            <a:r>
              <a:rPr lang="en-US" sz="1800" b="1" dirty="0">
                <a:solidFill>
                  <a:schemeClr val="bg1"/>
                </a:solidFill>
              </a:rPr>
              <a:t>use a training model over a deep neural network built with 1 billion of artificial neurons. This model system identified basic features of </a:t>
            </a:r>
            <a:r>
              <a:rPr lang="en-US" sz="1800" b="1" dirty="0" smtClean="0">
                <a:solidFill>
                  <a:schemeClr val="bg1"/>
                </a:solidFill>
              </a:rPr>
              <a:t>images and succeeded in recognize a cat out of thousands classes of </a:t>
            </a:r>
            <a:r>
              <a:rPr lang="en-US" sz="1800" b="1" dirty="0" smtClean="0">
                <a:solidFill>
                  <a:schemeClr val="bg1"/>
                </a:solidFill>
              </a:rPr>
              <a:t>images</a:t>
            </a:r>
            <a:endParaRPr lang="en-US" sz="1800" b="1" dirty="0" smtClean="0">
              <a:solidFill>
                <a:schemeClr val="bg1"/>
              </a:solidFill>
            </a:endParaRPr>
          </a:p>
          <a:p>
            <a:pPr marL="342900" indent="-342900" algn="l">
              <a:buClr>
                <a:srgbClr val="C00000"/>
              </a:buClr>
              <a:buSzPct val="146000"/>
              <a:buFont typeface="Wingdings" panose="05000000000000000000" pitchFamily="2" charset="2"/>
              <a:buChar char="§"/>
            </a:pPr>
            <a:endParaRPr lang="en-US" sz="1800" b="1" dirty="0">
              <a:solidFill>
                <a:schemeClr val="bg1"/>
              </a:solidFill>
            </a:endParaRPr>
          </a:p>
          <a:p>
            <a:pPr marL="342900" indent="-342900" algn="l">
              <a:buClr>
                <a:srgbClr val="C00000"/>
              </a:buClr>
              <a:buSzPct val="146000"/>
              <a:buFont typeface="Wingdings" panose="05000000000000000000" pitchFamily="2" charset="2"/>
              <a:buChar char="§"/>
            </a:pPr>
            <a:r>
              <a:rPr lang="en-US" sz="1800" b="1" dirty="0" smtClean="0">
                <a:solidFill>
                  <a:schemeClr val="bg1"/>
                </a:solidFill>
              </a:rPr>
              <a:t>The </a:t>
            </a:r>
            <a:r>
              <a:rPr lang="en-US" sz="1800" b="1" dirty="0">
                <a:solidFill>
                  <a:schemeClr val="bg1"/>
                </a:solidFill>
              </a:rPr>
              <a:t>project leader Andrew Ng </a:t>
            </a:r>
            <a:r>
              <a:rPr lang="en-US" sz="1800" b="1" dirty="0" smtClean="0">
                <a:solidFill>
                  <a:schemeClr val="bg1"/>
                </a:solidFill>
              </a:rPr>
              <a:t>once said</a:t>
            </a:r>
            <a:r>
              <a:rPr lang="en-US" sz="1800" b="1" dirty="0">
                <a:solidFill>
                  <a:schemeClr val="bg1"/>
                </a:solidFill>
              </a:rPr>
              <a:t>: “We directly put massive data </a:t>
            </a:r>
            <a:r>
              <a:rPr lang="en-US" sz="1800" b="1" dirty="0" smtClean="0">
                <a:solidFill>
                  <a:schemeClr val="bg1"/>
                </a:solidFill>
              </a:rPr>
              <a:t>(images) into </a:t>
            </a:r>
            <a:r>
              <a:rPr lang="en-US" sz="1800" b="1" dirty="0">
                <a:solidFill>
                  <a:schemeClr val="bg1"/>
                </a:solidFill>
              </a:rPr>
              <a:t>the artificial system and the system </a:t>
            </a:r>
            <a:r>
              <a:rPr lang="en-US" sz="1800" b="1" dirty="0" smtClean="0">
                <a:solidFill>
                  <a:schemeClr val="bg1"/>
                </a:solidFill>
              </a:rPr>
              <a:t>learned (remembered) from the key features of those images, </a:t>
            </a:r>
            <a:r>
              <a:rPr lang="en-US" sz="1800" b="1" dirty="0" smtClean="0">
                <a:solidFill>
                  <a:schemeClr val="bg1"/>
                </a:solidFill>
              </a:rPr>
              <a:t>automatically”</a:t>
            </a:r>
            <a:endParaRPr lang="en-US" sz="2000" b="1" dirty="0">
              <a:solidFill>
                <a:schemeClr val="bg1"/>
              </a:solidFill>
            </a:endParaRPr>
          </a:p>
        </p:txBody>
      </p:sp>
      <p:sp>
        <p:nvSpPr>
          <p:cNvPr id="7" name="TextBox 6"/>
          <p:cNvSpPr txBox="1"/>
          <p:nvPr/>
        </p:nvSpPr>
        <p:spPr>
          <a:xfrm>
            <a:off x="1007604" y="368660"/>
            <a:ext cx="6732748" cy="1200329"/>
          </a:xfrm>
          <a:prstGeom prst="rect">
            <a:avLst/>
          </a:prstGeom>
          <a:noFill/>
        </p:spPr>
        <p:txBody>
          <a:bodyPr wrap="square" rtlCol="0">
            <a:spAutoFit/>
          </a:bodyPr>
          <a:lstStyle/>
          <a:p>
            <a:r>
              <a:rPr lang="en-US" sz="3600" b="1" dirty="0" smtClean="0">
                <a:solidFill>
                  <a:srgbClr val="FFFF00"/>
                </a:solidFill>
              </a:rPr>
              <a:t>DeepMind and Brain Projects at Google in the Past 5 Years </a:t>
            </a:r>
            <a:endParaRPr lang="en-US" sz="3600" b="1" dirty="0">
              <a:solidFill>
                <a:srgbClr val="FFFF00"/>
              </a:solidFill>
            </a:endParaRPr>
          </a:p>
        </p:txBody>
      </p:sp>
    </p:spTree>
    <p:extLst>
      <p:ext uri="{BB962C8B-B14F-4D97-AF65-F5344CB8AC3E}">
        <p14:creationId xmlns:p14="http://schemas.microsoft.com/office/powerpoint/2010/main" val="17151766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548" y="584684"/>
            <a:ext cx="8172908" cy="5539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516674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4294967295"/>
          </p:nvPr>
        </p:nvSpPr>
        <p:spPr>
          <a:xfrm>
            <a:off x="1170058" y="5373216"/>
            <a:ext cx="6858000" cy="238125"/>
          </a:xfrm>
          <a:prstGeom prst="rect">
            <a:avLst/>
          </a:prstGeom>
        </p:spPr>
        <p:txBody>
          <a:bodyPr/>
          <a:lstStyle/>
          <a:p>
            <a:pPr>
              <a:defRPr/>
            </a:pPr>
            <a:r>
              <a:rPr lang="en-US" altLang="zh-CN" dirty="0" smtClean="0"/>
              <a:t>EPIC Lab @ 2015</a:t>
            </a:r>
            <a:endParaRPr lang="en-US" altLang="zh-CN" dirty="0"/>
          </a:p>
        </p:txBody>
      </p:sp>
      <p:pic>
        <p:nvPicPr>
          <p:cNvPr id="5" name="内容占位符 4"/>
          <p:cNvPicPr>
            <a:picLocks noGrp="1"/>
          </p:cNvPicPr>
          <p:nvPr>
            <p:ph idx="1"/>
          </p:nvPr>
        </p:nvPicPr>
        <p:blipFill>
          <a:blip r:embed="rId3"/>
          <a:stretch>
            <a:fillRect/>
          </a:stretch>
        </p:blipFill>
        <p:spPr>
          <a:xfrm>
            <a:off x="863588" y="1412776"/>
            <a:ext cx="7470940" cy="3816424"/>
          </a:xfrm>
          <a:prstGeom prst="rect">
            <a:avLst/>
          </a:prstGeom>
        </p:spPr>
      </p:pic>
    </p:spTree>
    <p:extLst>
      <p:ext uri="{BB962C8B-B14F-4D97-AF65-F5344CB8AC3E}">
        <p14:creationId xmlns:p14="http://schemas.microsoft.com/office/powerpoint/2010/main" val="5362753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4294967295"/>
          </p:nvPr>
        </p:nvSpPr>
        <p:spPr>
          <a:xfrm>
            <a:off x="1151620" y="5481228"/>
            <a:ext cx="6858000" cy="238125"/>
          </a:xfrm>
          <a:prstGeom prst="rect">
            <a:avLst/>
          </a:prstGeom>
        </p:spPr>
        <p:txBody>
          <a:bodyPr/>
          <a:lstStyle/>
          <a:p>
            <a:pPr>
              <a:defRPr/>
            </a:pPr>
            <a:r>
              <a:rPr lang="en-US" altLang="zh-CN" dirty="0" smtClean="0"/>
              <a:t>EPIC Lab @ 2015</a:t>
            </a:r>
            <a:endParaRPr lang="en-US" altLang="zh-CN" dirty="0"/>
          </a:p>
        </p:txBody>
      </p:sp>
      <p:pic>
        <p:nvPicPr>
          <p:cNvPr id="5" name="内容占位符 4"/>
          <p:cNvPicPr>
            <a:picLocks noGrp="1"/>
          </p:cNvPicPr>
          <p:nvPr>
            <p:ph idx="1"/>
          </p:nvPr>
        </p:nvPicPr>
        <p:blipFill>
          <a:blip r:embed="rId2"/>
          <a:stretch>
            <a:fillRect/>
          </a:stretch>
        </p:blipFill>
        <p:spPr>
          <a:xfrm>
            <a:off x="863588" y="1052736"/>
            <a:ext cx="7285981" cy="4320480"/>
          </a:xfrm>
          <a:prstGeom prst="rect">
            <a:avLst/>
          </a:prstGeom>
        </p:spPr>
      </p:pic>
    </p:spTree>
    <p:extLst>
      <p:ext uri="{BB962C8B-B14F-4D97-AF65-F5344CB8AC3E}">
        <p14:creationId xmlns:p14="http://schemas.microsoft.com/office/powerpoint/2010/main" val="20400087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4294967295"/>
          </p:nvPr>
        </p:nvSpPr>
        <p:spPr>
          <a:xfrm>
            <a:off x="1007604" y="5373216"/>
            <a:ext cx="6858000" cy="238125"/>
          </a:xfrm>
          <a:prstGeom prst="rect">
            <a:avLst/>
          </a:prstGeom>
        </p:spPr>
        <p:txBody>
          <a:bodyPr/>
          <a:lstStyle/>
          <a:p>
            <a:pPr>
              <a:defRPr/>
            </a:pPr>
            <a:r>
              <a:rPr lang="en-US" altLang="zh-CN" dirty="0" smtClean="0"/>
              <a:t>EPIC Lab @ 2015</a:t>
            </a:r>
            <a:endParaRPr lang="en-US" altLang="zh-CN" dirty="0"/>
          </a:p>
        </p:txBody>
      </p:sp>
      <p:pic>
        <p:nvPicPr>
          <p:cNvPr id="5" name="内容占位符 4"/>
          <p:cNvPicPr>
            <a:picLocks noGrp="1"/>
          </p:cNvPicPr>
          <p:nvPr>
            <p:ph idx="1"/>
          </p:nvPr>
        </p:nvPicPr>
        <p:blipFill>
          <a:blip r:embed="rId2"/>
          <a:stretch>
            <a:fillRect/>
          </a:stretch>
        </p:blipFill>
        <p:spPr>
          <a:xfrm>
            <a:off x="539552" y="1484784"/>
            <a:ext cx="8107253" cy="3672408"/>
          </a:xfrm>
          <a:prstGeom prst="rect">
            <a:avLst/>
          </a:prstGeom>
        </p:spPr>
      </p:pic>
    </p:spTree>
    <p:extLst>
      <p:ext uri="{BB962C8B-B14F-4D97-AF65-F5344CB8AC3E}">
        <p14:creationId xmlns:p14="http://schemas.microsoft.com/office/powerpoint/2010/main" val="3044763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4294967295"/>
          </p:nvPr>
        </p:nvSpPr>
        <p:spPr>
          <a:xfrm>
            <a:off x="863588" y="5193196"/>
            <a:ext cx="6858000" cy="238125"/>
          </a:xfrm>
          <a:prstGeom prst="rect">
            <a:avLst/>
          </a:prstGeom>
        </p:spPr>
        <p:txBody>
          <a:bodyPr/>
          <a:lstStyle/>
          <a:p>
            <a:pPr>
              <a:defRPr/>
            </a:pPr>
            <a:r>
              <a:rPr lang="en-US" altLang="zh-CN" smtClean="0"/>
              <a:t>EPIC Lab @ 2015</a:t>
            </a:r>
            <a:endParaRPr lang="en-US" altLang="zh-CN" dirty="0"/>
          </a:p>
        </p:txBody>
      </p:sp>
      <p:pic>
        <p:nvPicPr>
          <p:cNvPr id="5" name="内容占位符 4"/>
          <p:cNvPicPr>
            <a:picLocks noGrp="1"/>
          </p:cNvPicPr>
          <p:nvPr>
            <p:ph idx="1"/>
          </p:nvPr>
        </p:nvPicPr>
        <p:blipFill>
          <a:blip r:embed="rId2"/>
          <a:stretch>
            <a:fillRect/>
          </a:stretch>
        </p:blipFill>
        <p:spPr>
          <a:xfrm>
            <a:off x="575556" y="1124744"/>
            <a:ext cx="8029360" cy="3888432"/>
          </a:xfrm>
          <a:prstGeom prst="rect">
            <a:avLst/>
          </a:prstGeom>
        </p:spPr>
      </p:pic>
    </p:spTree>
    <p:extLst>
      <p:ext uri="{BB962C8B-B14F-4D97-AF65-F5344CB8AC3E}">
        <p14:creationId xmlns:p14="http://schemas.microsoft.com/office/powerpoint/2010/main" val="26778549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4294967295"/>
          </p:nvPr>
        </p:nvSpPr>
        <p:spPr>
          <a:xfrm>
            <a:off x="1034988" y="5625244"/>
            <a:ext cx="6858000" cy="238125"/>
          </a:xfrm>
          <a:prstGeom prst="rect">
            <a:avLst/>
          </a:prstGeom>
        </p:spPr>
        <p:txBody>
          <a:bodyPr/>
          <a:lstStyle/>
          <a:p>
            <a:pPr>
              <a:defRPr/>
            </a:pPr>
            <a:r>
              <a:rPr lang="en-US" altLang="zh-CN" smtClean="0"/>
              <a:t>EPIC Lab @ 2015</a:t>
            </a:r>
            <a:endParaRPr lang="en-US" altLang="zh-CN" dirty="0"/>
          </a:p>
        </p:txBody>
      </p:sp>
      <p:pic>
        <p:nvPicPr>
          <p:cNvPr id="5" name="内容占位符 4"/>
          <p:cNvPicPr>
            <a:picLocks noGrp="1"/>
          </p:cNvPicPr>
          <p:nvPr>
            <p:ph idx="1"/>
          </p:nvPr>
        </p:nvPicPr>
        <p:blipFill>
          <a:blip r:embed="rId2"/>
          <a:stretch>
            <a:fillRect/>
          </a:stretch>
        </p:blipFill>
        <p:spPr>
          <a:xfrm>
            <a:off x="1331640" y="836712"/>
            <a:ext cx="6264696" cy="4659040"/>
          </a:xfrm>
          <a:prstGeom prst="rect">
            <a:avLst/>
          </a:prstGeom>
        </p:spPr>
      </p:pic>
    </p:spTree>
    <p:extLst>
      <p:ext uri="{BB962C8B-B14F-4D97-AF65-F5344CB8AC3E}">
        <p14:creationId xmlns:p14="http://schemas.microsoft.com/office/powerpoint/2010/main" val="41065654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4294967295"/>
          </p:nvPr>
        </p:nvSpPr>
        <p:spPr>
          <a:xfrm>
            <a:off x="1135527" y="5661248"/>
            <a:ext cx="6858000" cy="238125"/>
          </a:xfrm>
          <a:prstGeom prst="rect">
            <a:avLst/>
          </a:prstGeom>
        </p:spPr>
        <p:txBody>
          <a:bodyPr/>
          <a:lstStyle/>
          <a:p>
            <a:pPr>
              <a:defRPr/>
            </a:pPr>
            <a:r>
              <a:rPr lang="en-US" altLang="zh-CN" smtClean="0"/>
              <a:t>EPIC Lab @ 2015</a:t>
            </a:r>
            <a:endParaRPr lang="en-US" altLang="zh-CN" dirty="0"/>
          </a:p>
        </p:txBody>
      </p:sp>
      <p:pic>
        <p:nvPicPr>
          <p:cNvPr id="5" name="内容占位符 4"/>
          <p:cNvPicPr>
            <a:picLocks noGrp="1"/>
          </p:cNvPicPr>
          <p:nvPr>
            <p:ph idx="1"/>
          </p:nvPr>
        </p:nvPicPr>
        <p:blipFill>
          <a:blip r:embed="rId2"/>
          <a:stretch>
            <a:fillRect/>
          </a:stretch>
        </p:blipFill>
        <p:spPr>
          <a:xfrm>
            <a:off x="683568" y="1124744"/>
            <a:ext cx="7761919" cy="4176464"/>
          </a:xfrm>
          <a:prstGeom prst="rect">
            <a:avLst/>
          </a:prstGeom>
        </p:spPr>
      </p:pic>
    </p:spTree>
    <p:extLst>
      <p:ext uri="{BB962C8B-B14F-4D97-AF65-F5344CB8AC3E}">
        <p14:creationId xmlns:p14="http://schemas.microsoft.com/office/powerpoint/2010/main" val="29375546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4294967295"/>
          </p:nvPr>
        </p:nvSpPr>
        <p:spPr>
          <a:xfrm>
            <a:off x="1079612" y="5409220"/>
            <a:ext cx="6858000" cy="238125"/>
          </a:xfrm>
          <a:prstGeom prst="rect">
            <a:avLst/>
          </a:prstGeom>
        </p:spPr>
        <p:txBody>
          <a:bodyPr/>
          <a:lstStyle/>
          <a:p>
            <a:pPr>
              <a:defRPr/>
            </a:pPr>
            <a:r>
              <a:rPr lang="en-US" altLang="zh-CN" dirty="0" smtClean="0"/>
              <a:t>EPIC Lab @ 2015</a:t>
            </a:r>
            <a:endParaRPr lang="en-US" altLang="zh-CN" dirty="0"/>
          </a:p>
        </p:txBody>
      </p:sp>
      <p:pic>
        <p:nvPicPr>
          <p:cNvPr id="5" name="内容占位符 4"/>
          <p:cNvPicPr>
            <a:picLocks noGrp="1"/>
          </p:cNvPicPr>
          <p:nvPr>
            <p:ph idx="1"/>
          </p:nvPr>
        </p:nvPicPr>
        <p:blipFill>
          <a:blip r:embed="rId2"/>
          <a:stretch>
            <a:fillRect/>
          </a:stretch>
        </p:blipFill>
        <p:spPr>
          <a:xfrm>
            <a:off x="539552" y="800708"/>
            <a:ext cx="8134325" cy="4320480"/>
          </a:xfrm>
          <a:prstGeom prst="rect">
            <a:avLst/>
          </a:prstGeom>
        </p:spPr>
      </p:pic>
    </p:spTree>
    <p:extLst>
      <p:ext uri="{BB962C8B-B14F-4D97-AF65-F5344CB8AC3E}">
        <p14:creationId xmlns:p14="http://schemas.microsoft.com/office/powerpoint/2010/main" val="8171366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4294967295"/>
          </p:nvPr>
        </p:nvSpPr>
        <p:spPr>
          <a:xfrm>
            <a:off x="1259632" y="5301208"/>
            <a:ext cx="6858000" cy="238125"/>
          </a:xfrm>
          <a:prstGeom prst="rect">
            <a:avLst/>
          </a:prstGeom>
        </p:spPr>
        <p:txBody>
          <a:bodyPr/>
          <a:lstStyle/>
          <a:p>
            <a:pPr>
              <a:defRPr/>
            </a:pPr>
            <a:r>
              <a:rPr lang="en-US" altLang="zh-CN" dirty="0" smtClean="0"/>
              <a:t>EPIC Lab @ 2015</a:t>
            </a:r>
            <a:endParaRPr lang="en-US" altLang="zh-CN" dirty="0"/>
          </a:p>
        </p:txBody>
      </p:sp>
      <p:pic>
        <p:nvPicPr>
          <p:cNvPr id="5" name="内容占位符 4"/>
          <p:cNvPicPr>
            <a:picLocks noGrp="1"/>
          </p:cNvPicPr>
          <p:nvPr>
            <p:ph idx="1"/>
          </p:nvPr>
        </p:nvPicPr>
        <p:blipFill>
          <a:blip r:embed="rId2"/>
          <a:stretch>
            <a:fillRect/>
          </a:stretch>
        </p:blipFill>
        <p:spPr>
          <a:xfrm>
            <a:off x="755576" y="1088740"/>
            <a:ext cx="7705570" cy="4032448"/>
          </a:xfrm>
          <a:prstGeom prst="rect">
            <a:avLst/>
          </a:prstGeom>
        </p:spPr>
      </p:pic>
    </p:spTree>
    <p:extLst>
      <p:ext uri="{BB962C8B-B14F-4D97-AF65-F5344CB8AC3E}">
        <p14:creationId xmlns:p14="http://schemas.microsoft.com/office/powerpoint/2010/main" val="11621802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4294967295"/>
          </p:nvPr>
        </p:nvSpPr>
        <p:spPr>
          <a:xfrm>
            <a:off x="1079612" y="4797152"/>
            <a:ext cx="6858000" cy="238125"/>
          </a:xfrm>
          <a:prstGeom prst="rect">
            <a:avLst/>
          </a:prstGeom>
        </p:spPr>
        <p:txBody>
          <a:bodyPr/>
          <a:lstStyle/>
          <a:p>
            <a:pPr>
              <a:defRPr/>
            </a:pPr>
            <a:r>
              <a:rPr lang="en-US" altLang="zh-CN" dirty="0" smtClean="0"/>
              <a:t>EPIC Lab @ 2015</a:t>
            </a:r>
            <a:endParaRPr lang="en-US" altLang="zh-CN" dirty="0"/>
          </a:p>
        </p:txBody>
      </p:sp>
      <p:pic>
        <p:nvPicPr>
          <p:cNvPr id="5" name="内容占位符 4"/>
          <p:cNvPicPr>
            <a:picLocks noGrp="1"/>
          </p:cNvPicPr>
          <p:nvPr>
            <p:ph idx="1"/>
          </p:nvPr>
        </p:nvPicPr>
        <p:blipFill>
          <a:blip r:embed="rId2"/>
          <a:stretch>
            <a:fillRect/>
          </a:stretch>
        </p:blipFill>
        <p:spPr>
          <a:xfrm>
            <a:off x="719572" y="944724"/>
            <a:ext cx="7817871" cy="3672408"/>
          </a:xfrm>
          <a:prstGeom prst="rect">
            <a:avLst/>
          </a:prstGeom>
        </p:spPr>
      </p:pic>
    </p:spTree>
    <p:extLst>
      <p:ext uri="{BB962C8B-B14F-4D97-AF65-F5344CB8AC3E}">
        <p14:creationId xmlns:p14="http://schemas.microsoft.com/office/powerpoint/2010/main" val="295958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847786582"/>
              </p:ext>
            </p:extLst>
          </p:nvPr>
        </p:nvGraphicFramePr>
        <p:xfrm>
          <a:off x="935596" y="2060848"/>
          <a:ext cx="7956884" cy="4287581"/>
        </p:xfrm>
        <a:graphic>
          <a:graphicData uri="http://schemas.openxmlformats.org/drawingml/2006/table">
            <a:tbl>
              <a:tblPr>
                <a:tableStyleId>{08FB837D-C827-4EFA-A057-4D05807E0F7C}</a:tableStyleId>
              </a:tblPr>
              <a:tblGrid>
                <a:gridCol w="2050822"/>
                <a:gridCol w="5906062"/>
              </a:tblGrid>
              <a:tr h="415347">
                <a:tc>
                  <a:txBody>
                    <a:bodyPr/>
                    <a:lstStyle/>
                    <a:p>
                      <a:r>
                        <a:rPr lang="en-US" sz="1800" b="1" dirty="0">
                          <a:effectLst/>
                          <a:hlinkClick r:id="rId3" tooltip="Software developer"/>
                        </a:rPr>
                        <a:t>Developer(s)</a:t>
                      </a:r>
                      <a:endParaRPr lang="en-US" sz="1800" b="1" dirty="0">
                        <a:effectLst/>
                      </a:endParaRPr>
                    </a:p>
                  </a:txBody>
                  <a:tcPr marL="83814" marR="83814" marT="41907" marB="41907" anchor="ctr"/>
                </a:tc>
                <a:tc>
                  <a:txBody>
                    <a:bodyPr/>
                    <a:lstStyle/>
                    <a:p>
                      <a:r>
                        <a:rPr lang="en-US" sz="1800" b="1" dirty="0">
                          <a:hlinkClick r:id="rId4" tooltip="Google Brain"/>
                        </a:rPr>
                        <a:t>Google Brain</a:t>
                      </a:r>
                      <a:r>
                        <a:rPr lang="en-US" sz="1800" b="1" dirty="0"/>
                        <a:t> Team</a:t>
                      </a:r>
                      <a:r>
                        <a:rPr lang="en-US" sz="1800" b="1" baseline="30000" dirty="0">
                          <a:hlinkClick r:id="rId5"/>
                        </a:rPr>
                        <a:t>[1]</a:t>
                      </a:r>
                      <a:endParaRPr lang="en-US" sz="1800" b="1" dirty="0"/>
                    </a:p>
                  </a:txBody>
                  <a:tcPr marL="83814" marR="83814" marT="41907" marB="41907" anchor="ctr"/>
                </a:tc>
              </a:tr>
              <a:tr h="680427">
                <a:tc>
                  <a:txBody>
                    <a:bodyPr/>
                    <a:lstStyle/>
                    <a:p>
                      <a:r>
                        <a:rPr lang="en-US" sz="1800" b="1" dirty="0">
                          <a:effectLst/>
                        </a:rPr>
                        <a:t>Initial release</a:t>
                      </a:r>
                    </a:p>
                  </a:txBody>
                  <a:tcPr marL="83814" marR="83814" marT="41907" marB="41907" anchor="ctr"/>
                </a:tc>
                <a:tc>
                  <a:txBody>
                    <a:bodyPr/>
                    <a:lstStyle/>
                    <a:p>
                      <a:r>
                        <a:rPr lang="en-US" sz="1800" b="1" dirty="0"/>
                        <a:t>November 9, 2015; 21 months ago</a:t>
                      </a:r>
                      <a:r>
                        <a:rPr lang="en-US" sz="1800" b="1" dirty="0">
                          <a:effectLst/>
                        </a:rPr>
                        <a:t> (2015-11-09)</a:t>
                      </a:r>
                      <a:endParaRPr lang="en-US" sz="1800" b="1" dirty="0"/>
                    </a:p>
                  </a:txBody>
                  <a:tcPr marL="83814" marR="83814" marT="41907" marB="41907" anchor="ctr"/>
                </a:tc>
              </a:tr>
              <a:tr h="699725">
                <a:tc>
                  <a:txBody>
                    <a:bodyPr/>
                    <a:lstStyle/>
                    <a:p>
                      <a:r>
                        <a:rPr lang="en-US" sz="1800" b="1" dirty="0">
                          <a:effectLst/>
                          <a:hlinkClick r:id="rId6" tooltip="Software release life cycle"/>
                        </a:rPr>
                        <a:t>Stable release</a:t>
                      </a:r>
                      <a:endParaRPr lang="en-US" sz="1800" b="1" dirty="0">
                        <a:effectLst/>
                      </a:endParaRPr>
                    </a:p>
                  </a:txBody>
                  <a:tcPr marL="83814" marR="83814" marT="41907" marB="41907" anchor="ctr"/>
                </a:tc>
                <a:tc>
                  <a:txBody>
                    <a:bodyPr/>
                    <a:lstStyle/>
                    <a:p>
                      <a:r>
                        <a:rPr lang="en-US" sz="1800" b="1" dirty="0">
                          <a:effectLst/>
                        </a:rPr>
                        <a:t>1.3.0</a:t>
                      </a:r>
                      <a:r>
                        <a:rPr lang="en-US" sz="1800" b="1" baseline="30000" dirty="0">
                          <a:effectLst/>
                          <a:hlinkClick r:id="rId7"/>
                        </a:rPr>
                        <a:t>[2]</a:t>
                      </a:r>
                      <a:r>
                        <a:rPr lang="en-US" sz="1800" b="1" dirty="0">
                          <a:effectLst/>
                        </a:rPr>
                        <a:t> / August 17, 2017; 18 days ago (2017-08-17)</a:t>
                      </a:r>
                    </a:p>
                  </a:txBody>
                  <a:tcPr marL="83814" marR="83814" marT="41907" marB="41907" anchor="ctr"/>
                </a:tc>
              </a:tr>
              <a:tr h="415347">
                <a:tc>
                  <a:txBody>
                    <a:bodyPr/>
                    <a:lstStyle/>
                    <a:p>
                      <a:r>
                        <a:rPr lang="en-US" sz="1800" b="1" dirty="0">
                          <a:effectLst/>
                          <a:hlinkClick r:id="rId8" tooltip="Repository (version control)"/>
                        </a:rPr>
                        <a:t>Repository</a:t>
                      </a:r>
                      <a:endParaRPr lang="en-US" sz="1800" b="1" dirty="0">
                        <a:effectLst/>
                      </a:endParaRPr>
                    </a:p>
                  </a:txBody>
                  <a:tcPr marL="83814" marR="83814" marT="41907" marB="41907" anchor="ctr"/>
                </a:tc>
                <a:tc>
                  <a:txBody>
                    <a:bodyPr/>
                    <a:lstStyle/>
                    <a:p>
                      <a:r>
                        <a:rPr lang="en-US" sz="1800" b="1" dirty="0">
                          <a:hlinkClick r:id="rId9"/>
                        </a:rPr>
                        <a:t>github.com/</a:t>
                      </a:r>
                      <a:r>
                        <a:rPr lang="en-US" sz="1800" b="1" dirty="0" err="1">
                          <a:hlinkClick r:id="rId9"/>
                        </a:rPr>
                        <a:t>tensorflow</a:t>
                      </a:r>
                      <a:r>
                        <a:rPr lang="en-US" sz="1800" b="1" dirty="0">
                          <a:hlinkClick r:id="rId9"/>
                        </a:rPr>
                        <a:t>/</a:t>
                      </a:r>
                      <a:r>
                        <a:rPr lang="en-US" sz="1800" b="1" dirty="0" err="1">
                          <a:hlinkClick r:id="rId9"/>
                        </a:rPr>
                        <a:t>tensorflow</a:t>
                      </a:r>
                      <a:endParaRPr lang="en-US" sz="1800" b="1" dirty="0"/>
                    </a:p>
                  </a:txBody>
                  <a:tcPr marL="83814" marR="83814" marT="41907" marB="41907" anchor="ctr"/>
                </a:tc>
              </a:tr>
              <a:tr h="415347">
                <a:tc>
                  <a:txBody>
                    <a:bodyPr/>
                    <a:lstStyle/>
                    <a:p>
                      <a:r>
                        <a:rPr lang="en-US" sz="1800" b="1">
                          <a:effectLst/>
                        </a:rPr>
                        <a:t>Written in</a:t>
                      </a:r>
                    </a:p>
                  </a:txBody>
                  <a:tcPr marL="83814" marR="83814" marT="41907" marB="41907" anchor="ctr"/>
                </a:tc>
                <a:tc>
                  <a:txBody>
                    <a:bodyPr/>
                    <a:lstStyle/>
                    <a:p>
                      <a:r>
                        <a:rPr lang="en-US" sz="1800" b="1" dirty="0">
                          <a:hlinkClick r:id="rId10" tooltip="Python (programming language)"/>
                        </a:rPr>
                        <a:t>Python</a:t>
                      </a:r>
                      <a:r>
                        <a:rPr lang="en-US" sz="1800" b="1" dirty="0"/>
                        <a:t>, </a:t>
                      </a:r>
                      <a:r>
                        <a:rPr lang="en-US" sz="1800" b="1" dirty="0">
                          <a:hlinkClick r:id="rId11" tooltip="C++"/>
                        </a:rPr>
                        <a:t>C++</a:t>
                      </a:r>
                      <a:r>
                        <a:rPr lang="en-US" sz="1800" b="1" dirty="0"/>
                        <a:t>, </a:t>
                      </a:r>
                      <a:r>
                        <a:rPr lang="en-US" sz="1800" b="1" dirty="0" err="1">
                          <a:hlinkClick r:id="rId12" tooltip="CUDA"/>
                        </a:rPr>
                        <a:t>CUDA</a:t>
                      </a:r>
                      <a:endParaRPr lang="en-US" sz="1800" b="1" dirty="0"/>
                    </a:p>
                  </a:txBody>
                  <a:tcPr marL="83814" marR="83814" marT="41907" marB="41907" anchor="ctr"/>
                </a:tc>
              </a:tr>
              <a:tr h="415347">
                <a:tc>
                  <a:txBody>
                    <a:bodyPr/>
                    <a:lstStyle/>
                    <a:p>
                      <a:r>
                        <a:rPr lang="en-US" sz="1800" b="1">
                          <a:effectLst/>
                          <a:hlinkClick r:id="rId13" tooltip="Computing platform"/>
                        </a:rPr>
                        <a:t>Platform</a:t>
                      </a:r>
                      <a:endParaRPr lang="en-US" sz="1800" b="1">
                        <a:effectLst/>
                      </a:endParaRPr>
                    </a:p>
                  </a:txBody>
                  <a:tcPr marL="83814" marR="83814" marT="41907" marB="41907" anchor="ctr"/>
                </a:tc>
                <a:tc>
                  <a:txBody>
                    <a:bodyPr/>
                    <a:lstStyle/>
                    <a:p>
                      <a:r>
                        <a:rPr lang="en-US" sz="1800" b="1" dirty="0">
                          <a:hlinkClick r:id="rId14" tooltip="Linux"/>
                        </a:rPr>
                        <a:t>Linux</a:t>
                      </a:r>
                      <a:r>
                        <a:rPr lang="en-US" sz="1800" b="1" dirty="0"/>
                        <a:t>, </a:t>
                      </a:r>
                      <a:r>
                        <a:rPr lang="en-US" sz="1800" b="1" dirty="0" err="1">
                          <a:hlinkClick r:id="rId15" tooltip="MacOS"/>
                        </a:rPr>
                        <a:t>macOS</a:t>
                      </a:r>
                      <a:r>
                        <a:rPr lang="en-US" sz="1800" b="1" dirty="0"/>
                        <a:t>, </a:t>
                      </a:r>
                      <a:r>
                        <a:rPr lang="en-US" sz="1800" b="1" dirty="0">
                          <a:hlinkClick r:id="rId16" tooltip="Windows"/>
                        </a:rPr>
                        <a:t>Windows</a:t>
                      </a:r>
                      <a:r>
                        <a:rPr lang="en-US" sz="1800" b="1" dirty="0"/>
                        <a:t>, </a:t>
                      </a:r>
                      <a:r>
                        <a:rPr lang="en-US" sz="1800" b="1" dirty="0">
                          <a:hlinkClick r:id="rId17" tooltip="Android (operating system)"/>
                        </a:rPr>
                        <a:t>Android</a:t>
                      </a:r>
                      <a:endParaRPr lang="en-US" sz="1800" b="1" dirty="0"/>
                    </a:p>
                  </a:txBody>
                  <a:tcPr marL="83814" marR="83814" marT="41907" marB="41907" anchor="ctr"/>
                </a:tc>
              </a:tr>
              <a:tr h="415347">
                <a:tc>
                  <a:txBody>
                    <a:bodyPr/>
                    <a:lstStyle/>
                    <a:p>
                      <a:r>
                        <a:rPr lang="en-US" sz="1800" b="1">
                          <a:effectLst/>
                          <a:hlinkClick r:id="rId18" tooltip="Software categories"/>
                        </a:rPr>
                        <a:t>Type</a:t>
                      </a:r>
                      <a:endParaRPr lang="en-US" sz="1800" b="1">
                        <a:effectLst/>
                      </a:endParaRPr>
                    </a:p>
                  </a:txBody>
                  <a:tcPr marL="83814" marR="83814" marT="41907" marB="41907" anchor="ctr"/>
                </a:tc>
                <a:tc>
                  <a:txBody>
                    <a:bodyPr/>
                    <a:lstStyle/>
                    <a:p>
                      <a:r>
                        <a:rPr lang="en-US" sz="1800" b="1" dirty="0">
                          <a:hlinkClick r:id="rId19" tooltip="Machine learning"/>
                        </a:rPr>
                        <a:t>Machine learning</a:t>
                      </a:r>
                      <a:r>
                        <a:rPr lang="en-US" sz="1800" b="1" dirty="0"/>
                        <a:t> </a:t>
                      </a:r>
                      <a:r>
                        <a:rPr lang="en-US" sz="1800" b="1" dirty="0">
                          <a:hlinkClick r:id="rId20" tooltip="Library (computing)"/>
                        </a:rPr>
                        <a:t>library</a:t>
                      </a:r>
                      <a:endParaRPr lang="en-US" sz="1800" b="1" dirty="0"/>
                    </a:p>
                  </a:txBody>
                  <a:tcPr marL="83814" marR="83814" marT="41907" marB="41907" anchor="ctr"/>
                </a:tc>
              </a:tr>
              <a:tr h="415347">
                <a:tc>
                  <a:txBody>
                    <a:bodyPr/>
                    <a:lstStyle/>
                    <a:p>
                      <a:r>
                        <a:rPr lang="en-US" sz="1800" b="1">
                          <a:effectLst/>
                          <a:hlinkClick r:id="rId21" tooltip="Software license"/>
                        </a:rPr>
                        <a:t>License</a:t>
                      </a:r>
                      <a:endParaRPr lang="en-US" sz="1800" b="1">
                        <a:effectLst/>
                      </a:endParaRPr>
                    </a:p>
                  </a:txBody>
                  <a:tcPr marL="83814" marR="83814" marT="41907" marB="41907" anchor="ctr"/>
                </a:tc>
                <a:tc>
                  <a:txBody>
                    <a:bodyPr/>
                    <a:lstStyle/>
                    <a:p>
                      <a:r>
                        <a:rPr lang="en-US" sz="1800" b="1" dirty="0">
                          <a:hlinkClick r:id="rId22" tooltip="Apache License"/>
                        </a:rPr>
                        <a:t>Apache 2.0 open source license</a:t>
                      </a:r>
                      <a:endParaRPr lang="en-US" sz="1800" b="1" dirty="0"/>
                    </a:p>
                  </a:txBody>
                  <a:tcPr marL="83814" marR="83814" marT="41907" marB="41907" anchor="ctr"/>
                </a:tc>
              </a:tr>
              <a:tr h="415347">
                <a:tc>
                  <a:txBody>
                    <a:bodyPr/>
                    <a:lstStyle/>
                    <a:p>
                      <a:r>
                        <a:rPr lang="en-US" sz="1800" b="1">
                          <a:effectLst/>
                        </a:rPr>
                        <a:t>Website</a:t>
                      </a:r>
                    </a:p>
                  </a:txBody>
                  <a:tcPr marL="83814" marR="83814" marT="41907" marB="41907" anchor="ctr"/>
                </a:tc>
                <a:tc>
                  <a:txBody>
                    <a:bodyPr/>
                    <a:lstStyle/>
                    <a:p>
                      <a:r>
                        <a:rPr lang="en-US" sz="1800" b="1" dirty="0">
                          <a:hlinkClick r:id="rId23"/>
                        </a:rPr>
                        <a:t>www.tensorflow.org</a:t>
                      </a:r>
                      <a:endParaRPr lang="en-US" sz="1800" b="1" dirty="0"/>
                    </a:p>
                  </a:txBody>
                  <a:tcPr marL="83814" marR="83814" marT="41907" marB="41907" anchor="ctr"/>
                </a:tc>
              </a:tr>
            </a:tbl>
          </a:graphicData>
        </a:graphic>
      </p:graphicFrame>
      <p:pic>
        <p:nvPicPr>
          <p:cNvPr id="14337" name="Picture 1" descr="TensorFlowLogo.png"/>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99592" y="-99393"/>
            <a:ext cx="2304256" cy="1969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6564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4294967295"/>
          </p:nvPr>
        </p:nvSpPr>
        <p:spPr>
          <a:xfrm>
            <a:off x="971600" y="5301208"/>
            <a:ext cx="6858000" cy="238125"/>
          </a:xfrm>
          <a:prstGeom prst="rect">
            <a:avLst/>
          </a:prstGeom>
        </p:spPr>
        <p:txBody>
          <a:bodyPr/>
          <a:lstStyle/>
          <a:p>
            <a:pPr>
              <a:defRPr/>
            </a:pPr>
            <a:r>
              <a:rPr lang="en-US" altLang="zh-CN" dirty="0" smtClean="0"/>
              <a:t>EPIC Lab @ 2015</a:t>
            </a:r>
            <a:endParaRPr lang="en-US" altLang="zh-CN" dirty="0"/>
          </a:p>
        </p:txBody>
      </p:sp>
      <p:pic>
        <p:nvPicPr>
          <p:cNvPr id="5" name="内容占位符 4"/>
          <p:cNvPicPr>
            <a:picLocks noGrp="1"/>
          </p:cNvPicPr>
          <p:nvPr>
            <p:ph idx="1"/>
          </p:nvPr>
        </p:nvPicPr>
        <p:blipFill>
          <a:blip r:embed="rId3"/>
          <a:stretch>
            <a:fillRect/>
          </a:stretch>
        </p:blipFill>
        <p:spPr>
          <a:xfrm>
            <a:off x="575556" y="1520788"/>
            <a:ext cx="7896297" cy="3528392"/>
          </a:xfrm>
          <a:prstGeom prst="rect">
            <a:avLst/>
          </a:prstGeom>
        </p:spPr>
      </p:pic>
    </p:spTree>
    <p:extLst>
      <p:ext uri="{BB962C8B-B14F-4D97-AF65-F5344CB8AC3E}">
        <p14:creationId xmlns:p14="http://schemas.microsoft.com/office/powerpoint/2010/main" val="2845153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4294967295"/>
          </p:nvPr>
        </p:nvSpPr>
        <p:spPr>
          <a:xfrm>
            <a:off x="1151620" y="5193196"/>
            <a:ext cx="6858000" cy="238125"/>
          </a:xfrm>
          <a:prstGeom prst="rect">
            <a:avLst/>
          </a:prstGeom>
        </p:spPr>
        <p:txBody>
          <a:bodyPr/>
          <a:lstStyle/>
          <a:p>
            <a:pPr>
              <a:defRPr/>
            </a:pPr>
            <a:r>
              <a:rPr lang="en-US" altLang="zh-CN" dirty="0" smtClean="0"/>
              <a:t>EPIC Lab @ 2015</a:t>
            </a:r>
            <a:endParaRPr lang="en-US" altLang="zh-CN" dirty="0"/>
          </a:p>
        </p:txBody>
      </p:sp>
      <p:pic>
        <p:nvPicPr>
          <p:cNvPr id="5" name="图片 4"/>
          <p:cNvPicPr/>
          <p:nvPr/>
        </p:nvPicPr>
        <p:blipFill>
          <a:blip r:embed="rId3"/>
          <a:stretch>
            <a:fillRect/>
          </a:stretch>
        </p:blipFill>
        <p:spPr>
          <a:xfrm>
            <a:off x="935596" y="908720"/>
            <a:ext cx="7560840" cy="4176464"/>
          </a:xfrm>
          <a:prstGeom prst="rect">
            <a:avLst/>
          </a:prstGeom>
        </p:spPr>
      </p:pic>
    </p:spTree>
    <p:extLst>
      <p:ext uri="{BB962C8B-B14F-4D97-AF65-F5344CB8AC3E}">
        <p14:creationId xmlns:p14="http://schemas.microsoft.com/office/powerpoint/2010/main" val="2208097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4294967295"/>
          </p:nvPr>
        </p:nvSpPr>
        <p:spPr>
          <a:xfrm>
            <a:off x="1007604" y="5517232"/>
            <a:ext cx="6858000" cy="238125"/>
          </a:xfrm>
          <a:prstGeom prst="rect">
            <a:avLst/>
          </a:prstGeom>
        </p:spPr>
        <p:txBody>
          <a:bodyPr/>
          <a:lstStyle/>
          <a:p>
            <a:pPr>
              <a:defRPr/>
            </a:pPr>
            <a:r>
              <a:rPr lang="en-US" altLang="zh-CN" dirty="0" smtClean="0"/>
              <a:t>EPIC Lab @ 2015</a:t>
            </a:r>
            <a:endParaRPr lang="en-US" altLang="zh-CN" dirty="0"/>
          </a:p>
        </p:txBody>
      </p:sp>
      <p:pic>
        <p:nvPicPr>
          <p:cNvPr id="5" name="图片 4"/>
          <p:cNvPicPr/>
          <p:nvPr/>
        </p:nvPicPr>
        <p:blipFill>
          <a:blip r:embed="rId3"/>
          <a:stretch>
            <a:fillRect/>
          </a:stretch>
        </p:blipFill>
        <p:spPr>
          <a:xfrm>
            <a:off x="575556" y="872716"/>
            <a:ext cx="7848872" cy="4536504"/>
          </a:xfrm>
          <a:prstGeom prst="rect">
            <a:avLst/>
          </a:prstGeom>
        </p:spPr>
      </p:pic>
    </p:spTree>
    <p:extLst>
      <p:ext uri="{BB962C8B-B14F-4D97-AF65-F5344CB8AC3E}">
        <p14:creationId xmlns:p14="http://schemas.microsoft.com/office/powerpoint/2010/main" val="31889803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516" y="764704"/>
            <a:ext cx="8748972" cy="5326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27540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304764"/>
            <a:ext cx="8594290" cy="43115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99714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4294967295"/>
          </p:nvPr>
        </p:nvSpPr>
        <p:spPr>
          <a:xfrm>
            <a:off x="1106996" y="5877272"/>
            <a:ext cx="6858000" cy="238125"/>
          </a:xfrm>
          <a:prstGeom prst="rect">
            <a:avLst/>
          </a:prstGeom>
        </p:spPr>
        <p:txBody>
          <a:bodyPr/>
          <a:lstStyle/>
          <a:p>
            <a:pPr>
              <a:defRPr/>
            </a:pPr>
            <a:r>
              <a:rPr lang="en-US" altLang="zh-CN" dirty="0" smtClean="0"/>
              <a:t>EPIC Lab @ 2015</a:t>
            </a:r>
            <a:endParaRPr lang="en-US" altLang="zh-CN" dirty="0"/>
          </a:p>
        </p:txBody>
      </p:sp>
      <p:pic>
        <p:nvPicPr>
          <p:cNvPr id="5" name="图片 4"/>
          <p:cNvPicPr/>
          <p:nvPr/>
        </p:nvPicPr>
        <p:blipFill>
          <a:blip r:embed="rId3"/>
          <a:stretch>
            <a:fillRect/>
          </a:stretch>
        </p:blipFill>
        <p:spPr>
          <a:xfrm>
            <a:off x="503548" y="944724"/>
            <a:ext cx="8064896" cy="4752527"/>
          </a:xfrm>
          <a:prstGeom prst="rect">
            <a:avLst/>
          </a:prstGeom>
        </p:spPr>
      </p:pic>
    </p:spTree>
    <p:extLst>
      <p:ext uri="{BB962C8B-B14F-4D97-AF65-F5344CB8AC3E}">
        <p14:creationId xmlns:p14="http://schemas.microsoft.com/office/powerpoint/2010/main" val="42940206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4294967295"/>
          </p:nvPr>
        </p:nvSpPr>
        <p:spPr>
          <a:xfrm>
            <a:off x="1034988" y="6201308"/>
            <a:ext cx="6858000" cy="238125"/>
          </a:xfrm>
          <a:prstGeom prst="rect">
            <a:avLst/>
          </a:prstGeom>
        </p:spPr>
        <p:txBody>
          <a:bodyPr/>
          <a:lstStyle/>
          <a:p>
            <a:pPr>
              <a:defRPr/>
            </a:pPr>
            <a:r>
              <a:rPr lang="en-US" altLang="zh-CN" smtClean="0"/>
              <a:t>EPIC Lab @ 2015</a:t>
            </a:r>
            <a:endParaRPr lang="en-US" altLang="zh-CN" dirty="0"/>
          </a:p>
        </p:txBody>
      </p:sp>
      <p:pic>
        <p:nvPicPr>
          <p:cNvPr id="5" name="图片 4"/>
          <p:cNvPicPr/>
          <p:nvPr/>
        </p:nvPicPr>
        <p:blipFill>
          <a:blip r:embed="rId3"/>
          <a:stretch>
            <a:fillRect/>
          </a:stretch>
        </p:blipFill>
        <p:spPr>
          <a:xfrm>
            <a:off x="755576" y="1124744"/>
            <a:ext cx="7416824" cy="4824536"/>
          </a:xfrm>
          <a:prstGeom prst="rect">
            <a:avLst/>
          </a:prstGeom>
        </p:spPr>
      </p:pic>
    </p:spTree>
    <p:extLst>
      <p:ext uri="{BB962C8B-B14F-4D97-AF65-F5344CB8AC3E}">
        <p14:creationId xmlns:p14="http://schemas.microsoft.com/office/powerpoint/2010/main" val="29947428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4294967295"/>
          </p:nvPr>
        </p:nvSpPr>
        <p:spPr>
          <a:xfrm>
            <a:off x="863588" y="5949280"/>
            <a:ext cx="6858000" cy="238125"/>
          </a:xfrm>
          <a:prstGeom prst="rect">
            <a:avLst/>
          </a:prstGeom>
        </p:spPr>
        <p:txBody>
          <a:bodyPr/>
          <a:lstStyle/>
          <a:p>
            <a:pPr>
              <a:defRPr/>
            </a:pPr>
            <a:r>
              <a:rPr lang="en-US" altLang="zh-CN" dirty="0" smtClean="0"/>
              <a:t>EPIC Lab @ 2015</a:t>
            </a:r>
            <a:endParaRPr lang="en-US" altLang="zh-CN" dirty="0"/>
          </a:p>
        </p:txBody>
      </p:sp>
      <p:pic>
        <p:nvPicPr>
          <p:cNvPr id="5" name="图片 4"/>
          <p:cNvPicPr/>
          <p:nvPr/>
        </p:nvPicPr>
        <p:blipFill>
          <a:blip r:embed="rId3"/>
          <a:stretch>
            <a:fillRect/>
          </a:stretch>
        </p:blipFill>
        <p:spPr>
          <a:xfrm>
            <a:off x="467544" y="944724"/>
            <a:ext cx="7920880" cy="4896544"/>
          </a:xfrm>
          <a:prstGeom prst="rect">
            <a:avLst/>
          </a:prstGeom>
        </p:spPr>
      </p:pic>
    </p:spTree>
    <p:extLst>
      <p:ext uri="{BB962C8B-B14F-4D97-AF65-F5344CB8AC3E}">
        <p14:creationId xmlns:p14="http://schemas.microsoft.com/office/powerpoint/2010/main" val="11890119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4294967295"/>
          </p:nvPr>
        </p:nvSpPr>
        <p:spPr>
          <a:xfrm>
            <a:off x="1154460" y="5841268"/>
            <a:ext cx="6858000" cy="238125"/>
          </a:xfrm>
          <a:prstGeom prst="rect">
            <a:avLst/>
          </a:prstGeom>
        </p:spPr>
        <p:txBody>
          <a:bodyPr/>
          <a:lstStyle/>
          <a:p>
            <a:pPr>
              <a:defRPr/>
            </a:pPr>
            <a:r>
              <a:rPr lang="en-US" altLang="zh-CN" dirty="0" smtClean="0"/>
              <a:t>EPIC Lab @ 2015</a:t>
            </a:r>
            <a:endParaRPr lang="en-US" altLang="zh-CN" dirty="0"/>
          </a:p>
        </p:txBody>
      </p:sp>
      <p:pic>
        <p:nvPicPr>
          <p:cNvPr id="5" name="图片 4"/>
          <p:cNvPicPr/>
          <p:nvPr/>
        </p:nvPicPr>
        <p:blipFill>
          <a:blip r:embed="rId3"/>
          <a:stretch>
            <a:fillRect/>
          </a:stretch>
        </p:blipFill>
        <p:spPr>
          <a:xfrm>
            <a:off x="683568" y="872716"/>
            <a:ext cx="7799784" cy="4824536"/>
          </a:xfrm>
          <a:prstGeom prst="rect">
            <a:avLst/>
          </a:prstGeom>
        </p:spPr>
      </p:pic>
    </p:spTree>
    <p:extLst>
      <p:ext uri="{BB962C8B-B14F-4D97-AF65-F5344CB8AC3E}">
        <p14:creationId xmlns:p14="http://schemas.microsoft.com/office/powerpoint/2010/main" val="348472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4294967295"/>
          </p:nvPr>
        </p:nvSpPr>
        <p:spPr>
          <a:xfrm>
            <a:off x="1295636" y="5589240"/>
            <a:ext cx="6858000" cy="238125"/>
          </a:xfrm>
          <a:prstGeom prst="rect">
            <a:avLst/>
          </a:prstGeom>
        </p:spPr>
        <p:txBody>
          <a:bodyPr/>
          <a:lstStyle/>
          <a:p>
            <a:pPr>
              <a:defRPr/>
            </a:pPr>
            <a:r>
              <a:rPr lang="en-US" altLang="zh-CN" dirty="0" smtClean="0"/>
              <a:t>EPIC Lab @ 2015</a:t>
            </a:r>
            <a:endParaRPr lang="en-US" altLang="zh-CN" dirty="0"/>
          </a:p>
        </p:txBody>
      </p:sp>
      <p:pic>
        <p:nvPicPr>
          <p:cNvPr id="5" name="图片 4"/>
          <p:cNvPicPr/>
          <p:nvPr/>
        </p:nvPicPr>
        <p:blipFill>
          <a:blip r:embed="rId3"/>
          <a:stretch>
            <a:fillRect/>
          </a:stretch>
        </p:blipFill>
        <p:spPr>
          <a:xfrm>
            <a:off x="755576" y="872716"/>
            <a:ext cx="7560839" cy="4536504"/>
          </a:xfrm>
          <a:prstGeom prst="rect">
            <a:avLst/>
          </a:prstGeom>
        </p:spPr>
      </p:pic>
    </p:spTree>
    <p:extLst>
      <p:ext uri="{BB962C8B-B14F-4D97-AF65-F5344CB8AC3E}">
        <p14:creationId xmlns:p14="http://schemas.microsoft.com/office/powerpoint/2010/main" val="915633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27584" y="1556792"/>
            <a:ext cx="7236804" cy="3785652"/>
          </a:xfrm>
          <a:prstGeom prst="rect">
            <a:avLst/>
          </a:prstGeom>
        </p:spPr>
        <p:txBody>
          <a:bodyPr wrap="square">
            <a:spAutoFit/>
          </a:bodyPr>
          <a:lstStyle/>
          <a:p>
            <a:pPr marL="344488" indent="-344488" algn="l">
              <a:buClr>
                <a:srgbClr val="FF0000"/>
              </a:buClr>
              <a:buSzPct val="144000"/>
              <a:buFont typeface="Wingdings" panose="05000000000000000000" pitchFamily="2" charset="2"/>
              <a:buChar char="§"/>
            </a:pPr>
            <a:r>
              <a:rPr lang="en-US" sz="2000" dirty="0">
                <a:solidFill>
                  <a:schemeClr val="accent1">
                    <a:lumMod val="95000"/>
                  </a:schemeClr>
                </a:solidFill>
              </a:rPr>
              <a:t>TensorFlow is an </a:t>
            </a:r>
            <a:r>
              <a:rPr lang="en-US" sz="2000" dirty="0" smtClean="0">
                <a:solidFill>
                  <a:schemeClr val="accent1">
                    <a:lumMod val="95000"/>
                  </a:schemeClr>
                </a:solidFill>
              </a:rPr>
              <a:t>open-source software library for </a:t>
            </a:r>
            <a:r>
              <a:rPr lang="en-US" sz="2000" dirty="0">
                <a:solidFill>
                  <a:schemeClr val="accent1">
                    <a:lumMod val="95000"/>
                  </a:schemeClr>
                </a:solidFill>
              </a:rPr>
              <a:t>machine learning across a range of </a:t>
            </a:r>
            <a:r>
              <a:rPr lang="en-US" sz="2000" dirty="0" smtClean="0">
                <a:solidFill>
                  <a:schemeClr val="accent1">
                    <a:lumMod val="95000"/>
                  </a:schemeClr>
                </a:solidFill>
              </a:rPr>
              <a:t>tasks</a:t>
            </a:r>
            <a:endParaRPr lang="en-US" sz="2000" dirty="0" smtClean="0">
              <a:solidFill>
                <a:schemeClr val="accent1">
                  <a:lumMod val="95000"/>
                </a:schemeClr>
              </a:solidFill>
            </a:endParaRPr>
          </a:p>
          <a:p>
            <a:pPr marL="344488" indent="-344488" algn="l">
              <a:buClr>
                <a:srgbClr val="FF0000"/>
              </a:buClr>
              <a:buSzPct val="144000"/>
              <a:buFont typeface="Wingdings" panose="05000000000000000000" pitchFamily="2" charset="2"/>
              <a:buChar char="§"/>
            </a:pPr>
            <a:endParaRPr lang="en-US" sz="2000" dirty="0" smtClean="0">
              <a:solidFill>
                <a:schemeClr val="accent1">
                  <a:lumMod val="95000"/>
                </a:schemeClr>
              </a:solidFill>
            </a:endParaRPr>
          </a:p>
          <a:p>
            <a:pPr marL="344488" indent="-344488" algn="l">
              <a:buClr>
                <a:srgbClr val="FF0000"/>
              </a:buClr>
              <a:buSzPct val="144000"/>
              <a:buFont typeface="Wingdings" panose="05000000000000000000" pitchFamily="2" charset="2"/>
              <a:buChar char="§"/>
            </a:pPr>
            <a:r>
              <a:rPr lang="en-US" sz="2000" dirty="0" smtClean="0">
                <a:solidFill>
                  <a:schemeClr val="accent1">
                    <a:lumMod val="95000"/>
                  </a:schemeClr>
                </a:solidFill>
              </a:rPr>
              <a:t>It </a:t>
            </a:r>
            <a:r>
              <a:rPr lang="en-US" sz="2000" dirty="0">
                <a:solidFill>
                  <a:schemeClr val="accent1">
                    <a:lumMod val="95000"/>
                  </a:schemeClr>
                </a:solidFill>
              </a:rPr>
              <a:t>is a system for building and training neural networks to detect and decipher patterns and </a:t>
            </a:r>
            <a:r>
              <a:rPr lang="en-US" sz="2000" dirty="0" smtClean="0">
                <a:solidFill>
                  <a:schemeClr val="accent1">
                    <a:lumMod val="95000"/>
                  </a:schemeClr>
                </a:solidFill>
              </a:rPr>
              <a:t>correlations</a:t>
            </a:r>
            <a:endParaRPr lang="en-US" sz="2000" dirty="0" smtClean="0">
              <a:solidFill>
                <a:schemeClr val="accent1">
                  <a:lumMod val="95000"/>
                </a:schemeClr>
              </a:solidFill>
            </a:endParaRPr>
          </a:p>
          <a:p>
            <a:pPr marL="344488" indent="-344488" algn="l">
              <a:buClr>
                <a:srgbClr val="FF0000"/>
              </a:buClr>
              <a:buSzPct val="144000"/>
              <a:buFont typeface="Wingdings" panose="05000000000000000000" pitchFamily="2" charset="2"/>
              <a:buChar char="§"/>
            </a:pPr>
            <a:endParaRPr lang="en-US" sz="2000" dirty="0" smtClean="0">
              <a:solidFill>
                <a:schemeClr val="accent1">
                  <a:lumMod val="95000"/>
                </a:schemeClr>
              </a:solidFill>
            </a:endParaRPr>
          </a:p>
          <a:p>
            <a:pPr marL="344488" indent="-344488" algn="l">
              <a:buClr>
                <a:srgbClr val="FF0000"/>
              </a:buClr>
              <a:buSzPct val="144000"/>
              <a:buFont typeface="Wingdings" panose="05000000000000000000" pitchFamily="2" charset="2"/>
              <a:buChar char="§"/>
            </a:pPr>
            <a:r>
              <a:rPr lang="en-US" sz="2000" dirty="0" smtClean="0">
                <a:solidFill>
                  <a:schemeClr val="accent1">
                    <a:lumMod val="95000"/>
                  </a:schemeClr>
                </a:solidFill>
              </a:rPr>
              <a:t>It is analogous </a:t>
            </a:r>
            <a:r>
              <a:rPr lang="en-US" sz="2000" dirty="0">
                <a:solidFill>
                  <a:schemeClr val="accent1">
                    <a:lumMod val="95000"/>
                  </a:schemeClr>
                </a:solidFill>
              </a:rPr>
              <a:t>to (but not the same as) human learning and </a:t>
            </a:r>
            <a:r>
              <a:rPr lang="en-US" sz="2000" dirty="0" smtClean="0">
                <a:solidFill>
                  <a:schemeClr val="accent1">
                    <a:lumMod val="95000"/>
                  </a:schemeClr>
                </a:solidFill>
              </a:rPr>
              <a:t>reasoning</a:t>
            </a:r>
            <a:endParaRPr lang="en-US" sz="2000" dirty="0" smtClean="0">
              <a:solidFill>
                <a:schemeClr val="accent1">
                  <a:lumMod val="95000"/>
                </a:schemeClr>
              </a:solidFill>
            </a:endParaRPr>
          </a:p>
          <a:p>
            <a:pPr marL="342900" indent="-342900" algn="just">
              <a:buClr>
                <a:srgbClr val="FF0000"/>
              </a:buClr>
              <a:buSzPct val="144000"/>
              <a:buFont typeface="Wingdings" panose="05000000000000000000" pitchFamily="2" charset="2"/>
              <a:buChar char="§"/>
            </a:pPr>
            <a:endParaRPr lang="en-US" sz="2000" dirty="0">
              <a:solidFill>
                <a:schemeClr val="accent1">
                  <a:lumMod val="95000"/>
                </a:schemeClr>
              </a:solidFill>
            </a:endParaRPr>
          </a:p>
          <a:p>
            <a:pPr marL="342900" indent="-342900" algn="l">
              <a:buClr>
                <a:srgbClr val="FF0000"/>
              </a:buClr>
              <a:buSzPct val="144000"/>
              <a:buFont typeface="Wingdings" panose="05000000000000000000" pitchFamily="2" charset="2"/>
              <a:buChar char="§"/>
            </a:pPr>
            <a:r>
              <a:rPr lang="en-US" sz="2000" dirty="0" smtClean="0">
                <a:solidFill>
                  <a:schemeClr val="accent1">
                    <a:lumMod val="95000"/>
                  </a:schemeClr>
                </a:solidFill>
              </a:rPr>
              <a:t>TensorFlow </a:t>
            </a:r>
            <a:r>
              <a:rPr lang="en-US" sz="2000" dirty="0">
                <a:solidFill>
                  <a:schemeClr val="accent1">
                    <a:lumMod val="95000"/>
                  </a:schemeClr>
                </a:solidFill>
              </a:rPr>
              <a:t>was developed by the Google </a:t>
            </a:r>
            <a:r>
              <a:rPr lang="en-US" sz="2000" dirty="0" smtClean="0">
                <a:solidFill>
                  <a:schemeClr val="accent1">
                    <a:lumMod val="95000"/>
                  </a:schemeClr>
                </a:solidFill>
              </a:rPr>
              <a:t>Brain team </a:t>
            </a:r>
            <a:r>
              <a:rPr lang="en-US" sz="2000" dirty="0">
                <a:solidFill>
                  <a:schemeClr val="accent1">
                    <a:lumMod val="95000"/>
                  </a:schemeClr>
                </a:solidFill>
              </a:rPr>
              <a:t>for internal Google use. It was released under the Apache </a:t>
            </a:r>
            <a:r>
              <a:rPr lang="en-US" sz="2000" dirty="0" smtClean="0">
                <a:solidFill>
                  <a:schemeClr val="accent1">
                    <a:lumMod val="95000"/>
                  </a:schemeClr>
                </a:solidFill>
              </a:rPr>
              <a:t>2.0 </a:t>
            </a:r>
            <a:r>
              <a:rPr lang="en-US" sz="2000" dirty="0">
                <a:solidFill>
                  <a:schemeClr val="accent1">
                    <a:lumMod val="95000"/>
                  </a:schemeClr>
                </a:solidFill>
              </a:rPr>
              <a:t>open source </a:t>
            </a:r>
            <a:r>
              <a:rPr lang="en-US" sz="2000" dirty="0" smtClean="0">
                <a:solidFill>
                  <a:schemeClr val="accent1">
                    <a:lumMod val="95000"/>
                  </a:schemeClr>
                </a:solidFill>
              </a:rPr>
              <a:t>license on </a:t>
            </a:r>
            <a:r>
              <a:rPr lang="en-US" sz="2000" dirty="0">
                <a:solidFill>
                  <a:schemeClr val="accent1">
                    <a:lumMod val="95000"/>
                  </a:schemeClr>
                </a:solidFill>
              </a:rPr>
              <a:t>November </a:t>
            </a:r>
            <a:r>
              <a:rPr lang="en-US" sz="1800" dirty="0">
                <a:solidFill>
                  <a:schemeClr val="accent1">
                    <a:lumMod val="95000"/>
                  </a:schemeClr>
                </a:solidFill>
              </a:rPr>
              <a:t>9, </a:t>
            </a:r>
            <a:r>
              <a:rPr lang="en-US" sz="1800" dirty="0" smtClean="0">
                <a:solidFill>
                  <a:schemeClr val="accent1">
                    <a:lumMod val="95000"/>
                  </a:schemeClr>
                </a:solidFill>
              </a:rPr>
              <a:t>2015</a:t>
            </a:r>
            <a:endParaRPr lang="en-US" sz="1800" dirty="0">
              <a:solidFill>
                <a:schemeClr val="accent1">
                  <a:lumMod val="95000"/>
                </a:schemeClr>
              </a:solidFill>
            </a:endParaRPr>
          </a:p>
        </p:txBody>
      </p:sp>
      <p:sp>
        <p:nvSpPr>
          <p:cNvPr id="3" name="TextBox 2"/>
          <p:cNvSpPr txBox="1"/>
          <p:nvPr/>
        </p:nvSpPr>
        <p:spPr>
          <a:xfrm>
            <a:off x="899592" y="584684"/>
            <a:ext cx="7289176" cy="584775"/>
          </a:xfrm>
          <a:prstGeom prst="rect">
            <a:avLst/>
          </a:prstGeom>
          <a:noFill/>
        </p:spPr>
        <p:txBody>
          <a:bodyPr wrap="none" rtlCol="0">
            <a:spAutoFit/>
          </a:bodyPr>
          <a:lstStyle/>
          <a:p>
            <a:r>
              <a:rPr lang="en-US" sz="3200" dirty="0" smtClean="0">
                <a:solidFill>
                  <a:srgbClr val="FFFF00"/>
                </a:solidFill>
              </a:rPr>
              <a:t>Creator and Historical </a:t>
            </a:r>
            <a:r>
              <a:rPr lang="en-US" sz="3200" dirty="0" smtClean="0">
                <a:solidFill>
                  <a:srgbClr val="FFFF00"/>
                </a:solidFill>
              </a:rPr>
              <a:t>Development</a:t>
            </a:r>
            <a:endParaRPr lang="en-US" sz="3200" dirty="0">
              <a:solidFill>
                <a:srgbClr val="FFFF00"/>
              </a:solidFill>
            </a:endParaRPr>
          </a:p>
        </p:txBody>
      </p:sp>
    </p:spTree>
    <p:extLst>
      <p:ext uri="{BB962C8B-B14F-4D97-AF65-F5344CB8AC3E}">
        <p14:creationId xmlns:p14="http://schemas.microsoft.com/office/powerpoint/2010/main" val="314636373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4294967295"/>
          </p:nvPr>
        </p:nvSpPr>
        <p:spPr>
          <a:xfrm>
            <a:off x="1154460" y="5265204"/>
            <a:ext cx="6858000" cy="238125"/>
          </a:xfrm>
          <a:prstGeom prst="rect">
            <a:avLst/>
          </a:prstGeom>
        </p:spPr>
        <p:txBody>
          <a:bodyPr/>
          <a:lstStyle/>
          <a:p>
            <a:pPr>
              <a:defRPr/>
            </a:pPr>
            <a:r>
              <a:rPr lang="en-US" altLang="zh-CN" smtClean="0"/>
              <a:t>EPIC Lab @ 2015</a:t>
            </a:r>
            <a:endParaRPr lang="en-US" altLang="zh-CN" dirty="0"/>
          </a:p>
        </p:txBody>
      </p:sp>
      <p:pic>
        <p:nvPicPr>
          <p:cNvPr id="5" name="图片 4"/>
          <p:cNvPicPr/>
          <p:nvPr/>
        </p:nvPicPr>
        <p:blipFill>
          <a:blip r:embed="rId3"/>
          <a:stretch>
            <a:fillRect/>
          </a:stretch>
        </p:blipFill>
        <p:spPr>
          <a:xfrm>
            <a:off x="647564" y="620688"/>
            <a:ext cx="7871792" cy="4464496"/>
          </a:xfrm>
          <a:prstGeom prst="rect">
            <a:avLst/>
          </a:prstGeom>
        </p:spPr>
      </p:pic>
    </p:spTree>
    <p:extLst>
      <p:ext uri="{BB962C8B-B14F-4D97-AF65-F5344CB8AC3E}">
        <p14:creationId xmlns:p14="http://schemas.microsoft.com/office/powerpoint/2010/main" val="16700735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p:nvPr/>
        </p:nvPicPr>
        <p:blipFill rotWithShape="1">
          <a:blip r:embed="rId3"/>
          <a:srcRect l="-1018" t="12108" r="1018" b="-12108"/>
          <a:stretch/>
        </p:blipFill>
        <p:spPr>
          <a:xfrm>
            <a:off x="169104" y="620688"/>
            <a:ext cx="8831388" cy="6146195"/>
          </a:xfrm>
          <a:prstGeom prst="rect">
            <a:avLst/>
          </a:prstGeom>
        </p:spPr>
      </p:pic>
    </p:spTree>
    <p:extLst>
      <p:ext uri="{BB962C8B-B14F-4D97-AF65-F5344CB8AC3E}">
        <p14:creationId xmlns:p14="http://schemas.microsoft.com/office/powerpoint/2010/main" val="26142323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stretch>
            <a:fillRect/>
          </a:stretch>
        </p:blipFill>
        <p:spPr>
          <a:xfrm>
            <a:off x="103225" y="800707"/>
            <a:ext cx="8877645" cy="4428493"/>
          </a:xfrm>
          <a:prstGeom prst="rect">
            <a:avLst/>
          </a:prstGeom>
        </p:spPr>
      </p:pic>
      <p:sp>
        <p:nvSpPr>
          <p:cNvPr id="4" name="Title 1"/>
          <p:cNvSpPr txBox="1">
            <a:spLocks/>
          </p:cNvSpPr>
          <p:nvPr>
            <p:custDataLst>
              <p:tags r:id="rId1"/>
            </p:custDataLst>
          </p:nvPr>
        </p:nvSpPr>
        <p:spPr>
          <a:xfrm>
            <a:off x="328586" y="171450"/>
            <a:ext cx="8627876" cy="539750"/>
          </a:xfrm>
          <a:prstGeom prst="rect">
            <a:avLst/>
          </a:prstGeom>
        </p:spPr>
        <p:txBody>
          <a:bodyPr/>
          <a:lstStyle/>
          <a:p>
            <a:pPr algn="l">
              <a:defRPr/>
            </a:pPr>
            <a:r>
              <a:rPr lang="en-US" altLang="zh-CN" sz="3200" kern="0" dirty="0">
                <a:solidFill>
                  <a:srgbClr val="FFFF00"/>
                </a:solidFill>
                <a:effectLst>
                  <a:outerShdw blurRad="38100" dist="38100" dir="2700000" algn="tl">
                    <a:srgbClr val="000000">
                      <a:alpha val="43137"/>
                    </a:srgbClr>
                  </a:outerShdw>
                </a:effectLst>
                <a:latin typeface="微软雅黑" pitchFamily="34" charset="-122"/>
                <a:ea typeface="微软雅黑" pitchFamily="34" charset="-122"/>
                <a:cs typeface="+mj-cs"/>
              </a:rPr>
              <a:t>Topic Model for Analyzing Documents</a:t>
            </a:r>
            <a:endParaRPr lang="en-US" sz="3200" kern="0" dirty="0">
              <a:solidFill>
                <a:srgbClr val="FFFF00"/>
              </a:solidFill>
              <a:effectLst>
                <a:outerShdw blurRad="38100" dist="38100" dir="2700000" algn="tl">
                  <a:srgbClr val="000000">
                    <a:alpha val="43137"/>
                  </a:srgbClr>
                </a:outerShdw>
              </a:effectLst>
              <a:latin typeface="微软雅黑" pitchFamily="34" charset="-122"/>
              <a:ea typeface="微软雅黑" pitchFamily="34" charset="-122"/>
              <a:cs typeface="+mj-cs"/>
            </a:endParaRPr>
          </a:p>
        </p:txBody>
      </p:sp>
      <p:sp>
        <p:nvSpPr>
          <p:cNvPr id="5" name="矩形 4"/>
          <p:cNvSpPr/>
          <p:nvPr/>
        </p:nvSpPr>
        <p:spPr>
          <a:xfrm>
            <a:off x="317539" y="5380672"/>
            <a:ext cx="8815413" cy="1477328"/>
          </a:xfrm>
          <a:prstGeom prst="rect">
            <a:avLst/>
          </a:prstGeom>
        </p:spPr>
        <p:txBody>
          <a:bodyPr wrap="square">
            <a:spAutoFit/>
          </a:bodyPr>
          <a:lstStyle/>
          <a:p>
            <a:pPr algn="l"/>
            <a:r>
              <a:rPr lang="en-US" altLang="zh-CN" sz="1800" dirty="0">
                <a:solidFill>
                  <a:schemeClr val="accent1"/>
                </a:solidFill>
                <a:latin typeface="AdvTT9a5695f7"/>
              </a:rPr>
              <a:t>Topic modeling is a methodology for analyzing documents, where a document is viewed as a collection of words, and the words are viewed as being generated by an underlying set of topics (denoted by the colors). Topics are probability distributions across words (leftmost column), and each document is characterized by a probability distribution across topics (histogram). </a:t>
            </a:r>
            <a:endParaRPr lang="zh-CN" altLang="en-US" sz="1800" dirty="0">
              <a:solidFill>
                <a:schemeClr val="accent1"/>
              </a:solidFill>
            </a:endParaRPr>
          </a:p>
        </p:txBody>
      </p:sp>
    </p:spTree>
    <p:extLst>
      <p:ext uri="{BB962C8B-B14F-4D97-AF65-F5344CB8AC3E}">
        <p14:creationId xmlns:p14="http://schemas.microsoft.com/office/powerpoint/2010/main" val="36871414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32"/>
          <p:cNvPicPr/>
          <p:nvPr/>
        </p:nvPicPr>
        <p:blipFill>
          <a:blip r:embed="rId2"/>
          <a:stretch>
            <a:fillRect/>
          </a:stretch>
        </p:blipFill>
        <p:spPr>
          <a:xfrm>
            <a:off x="215516" y="1520788"/>
            <a:ext cx="5361228" cy="4464496"/>
          </a:xfrm>
          <a:prstGeom prst="rect">
            <a:avLst/>
          </a:prstGeom>
        </p:spPr>
      </p:pic>
      <p:pic>
        <p:nvPicPr>
          <p:cNvPr id="3" name="图片 33"/>
          <p:cNvPicPr/>
          <p:nvPr/>
        </p:nvPicPr>
        <p:blipFill>
          <a:blip r:embed="rId3" cstate="print">
            <a:extLst>
              <a:ext uri="{28A0092B-C50C-407E-A947-70E740481C1C}">
                <a14:useLocalDpi xmlns:a14="http://schemas.microsoft.com/office/drawing/2010/main" val="0"/>
              </a:ext>
            </a:extLst>
          </a:blip>
          <a:stretch>
            <a:fillRect/>
          </a:stretch>
        </p:blipFill>
        <p:spPr>
          <a:xfrm>
            <a:off x="5760132" y="1376772"/>
            <a:ext cx="3240360" cy="4464496"/>
          </a:xfrm>
          <a:prstGeom prst="rect">
            <a:avLst/>
          </a:prstGeom>
        </p:spPr>
      </p:pic>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TextBox 5"/>
          <p:cNvSpPr txBox="1"/>
          <p:nvPr/>
        </p:nvSpPr>
        <p:spPr>
          <a:xfrm>
            <a:off x="359532" y="362935"/>
            <a:ext cx="8178522" cy="646331"/>
          </a:xfrm>
          <a:prstGeom prst="rect">
            <a:avLst/>
          </a:prstGeom>
          <a:noFill/>
        </p:spPr>
        <p:txBody>
          <a:bodyPr wrap="none" rtlCol="0">
            <a:spAutoFit/>
          </a:bodyPr>
          <a:lstStyle/>
          <a:p>
            <a:r>
              <a:rPr lang="en-US" sz="3600" dirty="0" smtClean="0">
                <a:solidFill>
                  <a:srgbClr val="FFFF00"/>
                </a:solidFill>
              </a:rPr>
              <a:t>The </a:t>
            </a:r>
            <a:r>
              <a:rPr lang="en-US" sz="3600" dirty="0">
                <a:solidFill>
                  <a:srgbClr val="FFFF00"/>
                </a:solidFill>
              </a:rPr>
              <a:t>C</a:t>
            </a:r>
            <a:r>
              <a:rPr lang="en-US" sz="3600" dirty="0" smtClean="0">
                <a:solidFill>
                  <a:srgbClr val="FFFF00"/>
                </a:solidFill>
              </a:rPr>
              <a:t>oncept of Reinforcement Learning</a:t>
            </a:r>
            <a:endParaRPr lang="en-US" sz="3600" dirty="0">
              <a:solidFill>
                <a:srgbClr val="FFFF00"/>
              </a:solidFill>
            </a:endParaRPr>
          </a:p>
        </p:txBody>
      </p:sp>
    </p:spTree>
    <p:extLst>
      <p:ext uri="{BB962C8B-B14F-4D97-AF65-F5344CB8AC3E}">
        <p14:creationId xmlns:p14="http://schemas.microsoft.com/office/powerpoint/2010/main" val="248361703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Date Placeholder 1"/>
          <p:cNvSpPr>
            <a:spLocks noGrp="1"/>
          </p:cNvSpPr>
          <p:nvPr>
            <p:ph type="dt" sz="quarter" idx="10"/>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600" dirty="0" smtClean="0">
                <a:solidFill>
                  <a:srgbClr val="66FFFF"/>
                </a:solidFill>
              </a:rPr>
              <a:t>March 6, 2017</a:t>
            </a:r>
          </a:p>
        </p:txBody>
      </p:sp>
      <p:sp>
        <p:nvSpPr>
          <p:cNvPr id="2" name="Rectangle 1"/>
          <p:cNvSpPr/>
          <p:nvPr/>
        </p:nvSpPr>
        <p:spPr>
          <a:xfrm>
            <a:off x="542198" y="1759837"/>
            <a:ext cx="8092008" cy="4093428"/>
          </a:xfrm>
          <a:prstGeom prst="rect">
            <a:avLst/>
          </a:prstGeom>
        </p:spPr>
        <p:txBody>
          <a:bodyPr wrap="square">
            <a:spAutoFit/>
          </a:bodyPr>
          <a:lstStyle/>
          <a:p>
            <a:pPr marL="342900" lvl="0" indent="-342900" algn="l">
              <a:buClr>
                <a:srgbClr val="FF0000"/>
              </a:buClr>
              <a:buSzPct val="152000"/>
              <a:buFont typeface="Wingdings" panose="05000000000000000000" pitchFamily="2" charset="2"/>
              <a:buChar char="§"/>
            </a:pPr>
            <a:r>
              <a:rPr lang="en-US" sz="2000" dirty="0" err="1">
                <a:solidFill>
                  <a:schemeClr val="bg1"/>
                </a:solidFill>
              </a:rPr>
              <a:t>AlphaGo</a:t>
            </a:r>
            <a:r>
              <a:rPr lang="en-US" sz="2000" dirty="0">
                <a:solidFill>
                  <a:schemeClr val="bg1"/>
                </a:solidFill>
              </a:rPr>
              <a:t> program defeated the world Go Champaign in March 2016. The Go is the most complicated chase-board game played on a 19×19 grid by two players placing black and white stones on the board </a:t>
            </a:r>
            <a:r>
              <a:rPr lang="en-US" sz="2000" dirty="0" smtClean="0">
                <a:solidFill>
                  <a:schemeClr val="bg1"/>
                </a:solidFill>
              </a:rPr>
              <a:t>alternatively</a:t>
            </a:r>
            <a:endParaRPr lang="en-US" sz="2000" dirty="0" smtClean="0">
              <a:solidFill>
                <a:schemeClr val="bg1"/>
              </a:solidFill>
            </a:endParaRPr>
          </a:p>
          <a:p>
            <a:pPr marL="342900" lvl="0" indent="-342900" algn="l">
              <a:buClr>
                <a:srgbClr val="FF0000"/>
              </a:buClr>
              <a:buSzPct val="152000"/>
              <a:buFont typeface="Wingdings" panose="05000000000000000000" pitchFamily="2" charset="2"/>
              <a:buChar char="§"/>
            </a:pPr>
            <a:endParaRPr lang="en-US" sz="2000" dirty="0">
              <a:solidFill>
                <a:schemeClr val="bg1"/>
              </a:solidFill>
            </a:endParaRPr>
          </a:p>
          <a:p>
            <a:pPr marL="342900" lvl="0" indent="-342900" algn="l">
              <a:buClr>
                <a:srgbClr val="FF0000"/>
              </a:buClr>
              <a:buSzPct val="152000"/>
              <a:buFont typeface="Wingdings" panose="05000000000000000000" pitchFamily="2" charset="2"/>
              <a:buChar char="§"/>
            </a:pPr>
            <a:r>
              <a:rPr lang="en-US" sz="2000" dirty="0" smtClean="0">
                <a:solidFill>
                  <a:schemeClr val="bg1"/>
                </a:solidFill>
              </a:rPr>
              <a:t>There </a:t>
            </a:r>
            <a:r>
              <a:rPr lang="en-US" sz="2000" dirty="0">
                <a:solidFill>
                  <a:schemeClr val="bg1"/>
                </a:solidFill>
              </a:rPr>
              <a:t>are 361 board points that can be placed. The whole game may end up with 10</a:t>
            </a:r>
            <a:r>
              <a:rPr lang="en-US" sz="2000" baseline="30000" dirty="0">
                <a:solidFill>
                  <a:schemeClr val="bg1"/>
                </a:solidFill>
              </a:rPr>
              <a:t>170</a:t>
            </a:r>
            <a:r>
              <a:rPr lang="en-US" sz="2000" dirty="0">
                <a:solidFill>
                  <a:schemeClr val="bg1"/>
                </a:solidFill>
              </a:rPr>
              <a:t> possible choices for the player to </a:t>
            </a:r>
            <a:r>
              <a:rPr lang="en-US" sz="2000" dirty="0" smtClean="0">
                <a:solidFill>
                  <a:schemeClr val="bg1"/>
                </a:solidFill>
              </a:rPr>
              <a:t>consider</a:t>
            </a:r>
            <a:endParaRPr lang="en-US" sz="2000" dirty="0" smtClean="0">
              <a:solidFill>
                <a:schemeClr val="bg1"/>
              </a:solidFill>
            </a:endParaRPr>
          </a:p>
          <a:p>
            <a:pPr marL="342900" lvl="0" indent="-342900" algn="l">
              <a:buClr>
                <a:srgbClr val="FF0000"/>
              </a:buClr>
              <a:buSzPct val="152000"/>
              <a:buFont typeface="Wingdings" panose="05000000000000000000" pitchFamily="2" charset="2"/>
              <a:buChar char="§"/>
            </a:pPr>
            <a:endParaRPr lang="en-US" sz="2000" dirty="0">
              <a:solidFill>
                <a:schemeClr val="bg1"/>
              </a:solidFill>
            </a:endParaRPr>
          </a:p>
          <a:p>
            <a:pPr marL="342900" lvl="0" indent="-342900" algn="l">
              <a:buClr>
                <a:srgbClr val="FF0000"/>
              </a:buClr>
              <a:buSzPct val="152000"/>
              <a:buFont typeface="Wingdings" panose="05000000000000000000" pitchFamily="2" charset="2"/>
              <a:buChar char="§"/>
            </a:pPr>
            <a:r>
              <a:rPr lang="en-US" sz="2000" dirty="0" smtClean="0">
                <a:solidFill>
                  <a:schemeClr val="bg1"/>
                </a:solidFill>
              </a:rPr>
              <a:t>The </a:t>
            </a:r>
            <a:r>
              <a:rPr lang="en-US" sz="2000" dirty="0" err="1">
                <a:solidFill>
                  <a:schemeClr val="bg1"/>
                </a:solidFill>
              </a:rPr>
              <a:t>AlphaGo</a:t>
            </a:r>
            <a:r>
              <a:rPr lang="en-US" sz="2000" dirty="0">
                <a:solidFill>
                  <a:schemeClr val="bg1"/>
                </a:solidFill>
              </a:rPr>
              <a:t> AI program was developed by DeepMind, an AI subsidiary under the Alphabet Company</a:t>
            </a:r>
            <a:r>
              <a:rPr lang="en-US" sz="2000" dirty="0" smtClean="0">
                <a:solidFill>
                  <a:schemeClr val="bg1"/>
                </a:solidFill>
              </a:rPr>
              <a:t>. </a:t>
            </a:r>
            <a:r>
              <a:rPr lang="en-US" sz="2000" dirty="0">
                <a:solidFill>
                  <a:schemeClr val="bg1"/>
                </a:solidFill>
              </a:rPr>
              <a:t>This milestone achievement marked the era that machine intelligence can beat human players in some selected </a:t>
            </a:r>
            <a:r>
              <a:rPr lang="en-US" sz="2000" dirty="0" smtClean="0">
                <a:solidFill>
                  <a:schemeClr val="bg1"/>
                </a:solidFill>
              </a:rPr>
              <a:t>areas</a:t>
            </a:r>
            <a:endParaRPr lang="en-US" sz="2000" dirty="0">
              <a:solidFill>
                <a:schemeClr val="bg1"/>
              </a:solidFill>
            </a:endParaRPr>
          </a:p>
        </p:txBody>
      </p:sp>
      <p:sp>
        <p:nvSpPr>
          <p:cNvPr id="3" name="TextBox 2"/>
          <p:cNvSpPr txBox="1"/>
          <p:nvPr/>
        </p:nvSpPr>
        <p:spPr>
          <a:xfrm>
            <a:off x="1187623" y="584684"/>
            <a:ext cx="6801157" cy="707886"/>
          </a:xfrm>
          <a:prstGeom prst="rect">
            <a:avLst/>
          </a:prstGeom>
          <a:noFill/>
        </p:spPr>
        <p:txBody>
          <a:bodyPr wrap="none" rtlCol="0">
            <a:spAutoFit/>
          </a:bodyPr>
          <a:lstStyle/>
          <a:p>
            <a:r>
              <a:rPr lang="en-US" sz="4000" b="1" dirty="0" smtClean="0">
                <a:solidFill>
                  <a:srgbClr val="FFFF00"/>
                </a:solidFill>
              </a:rPr>
              <a:t>DeepMind </a:t>
            </a:r>
            <a:r>
              <a:rPr lang="en-US" sz="4000" b="1" dirty="0" err="1" smtClean="0">
                <a:solidFill>
                  <a:srgbClr val="FFFF00"/>
                </a:solidFill>
              </a:rPr>
              <a:t>AlphaGo</a:t>
            </a:r>
            <a:r>
              <a:rPr lang="en-US" sz="4000" b="1" dirty="0" smtClean="0">
                <a:solidFill>
                  <a:srgbClr val="FFFF00"/>
                </a:solidFill>
              </a:rPr>
              <a:t> Program </a:t>
            </a:r>
            <a:endParaRPr lang="en-US" sz="4000" b="1" dirty="0">
              <a:solidFill>
                <a:srgbClr val="FFFF00"/>
              </a:solidFill>
            </a:endParaRPr>
          </a:p>
        </p:txBody>
      </p:sp>
    </p:spTree>
    <p:extLst>
      <p:ext uri="{BB962C8B-B14F-4D97-AF65-F5344CB8AC3E}">
        <p14:creationId xmlns:p14="http://schemas.microsoft.com/office/powerpoint/2010/main" val="31579158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t="4494"/>
          <a:stretch/>
        </p:blipFill>
        <p:spPr>
          <a:xfrm>
            <a:off x="0" y="908720"/>
            <a:ext cx="8972550" cy="5330029"/>
          </a:xfrm>
          <a:prstGeom prst="rect">
            <a:avLst/>
          </a:prstGeom>
        </p:spPr>
      </p:pic>
      <p:sp>
        <p:nvSpPr>
          <p:cNvPr id="4" name="TextBox 1"/>
          <p:cNvSpPr txBox="1"/>
          <p:nvPr/>
        </p:nvSpPr>
        <p:spPr>
          <a:xfrm>
            <a:off x="1439652" y="260648"/>
            <a:ext cx="6331552" cy="736068"/>
          </a:xfrm>
          <a:prstGeom prst="rect">
            <a:avLst/>
          </a:prstGeom>
          <a:noFill/>
        </p:spPr>
        <p:txBody>
          <a:bodyPr wrap="square" rtlCol="0">
            <a:spAutoFit/>
          </a:bodyPr>
          <a:lstStyle/>
          <a:p>
            <a:r>
              <a:rPr lang="en-US" sz="4000" dirty="0">
                <a:solidFill>
                  <a:srgbClr val="FFFF00"/>
                </a:solidFill>
              </a:rPr>
              <a:t>Reinforcement Learning</a:t>
            </a:r>
          </a:p>
        </p:txBody>
      </p:sp>
    </p:spTree>
    <p:extLst>
      <p:ext uri="{BB962C8B-B14F-4D97-AF65-F5344CB8AC3E}">
        <p14:creationId xmlns:p14="http://schemas.microsoft.com/office/powerpoint/2010/main" val="15145883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728700"/>
            <a:ext cx="7848872" cy="5227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0637819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2658" name="Rectangle 2"/>
          <p:cNvSpPr>
            <a:spLocks noChangeArrowheads="1"/>
          </p:cNvSpPr>
          <p:nvPr/>
        </p:nvSpPr>
        <p:spPr bwMode="auto">
          <a:xfrm>
            <a:off x="0" y="1635125"/>
            <a:ext cx="9144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spAutoFit/>
          </a:bodyPr>
          <a:lstStyle/>
          <a:p>
            <a:endParaRPr lang="en-US"/>
          </a:p>
        </p:txBody>
      </p:sp>
      <p:pic>
        <p:nvPicPr>
          <p:cNvPr id="3" name="图片 35"/>
          <p:cNvPicPr/>
          <p:nvPr/>
        </p:nvPicPr>
        <p:blipFill rotWithShape="1">
          <a:blip r:embed="rId3"/>
          <a:srcRect l="11528" r="13545"/>
          <a:stretch/>
        </p:blipFill>
        <p:spPr bwMode="auto">
          <a:xfrm>
            <a:off x="863588" y="1124744"/>
            <a:ext cx="7524836" cy="3600400"/>
          </a:xfrm>
          <a:prstGeom prst="rect">
            <a:avLst/>
          </a:prstGeom>
          <a:ln>
            <a:noFill/>
          </a:ln>
          <a:extLst>
            <a:ext uri="{53640926-AAD7-44D8-BBD7-CCE9431645EC}">
              <a14:shadowObscured xmlns:a14="http://schemas.microsoft.com/office/drawing/2010/main"/>
            </a:ext>
          </a:extLst>
        </p:spPr>
      </p:pic>
      <p:sp>
        <p:nvSpPr>
          <p:cNvPr id="2" name="Rectangle 1"/>
          <p:cNvSpPr/>
          <p:nvPr/>
        </p:nvSpPr>
        <p:spPr>
          <a:xfrm>
            <a:off x="503548" y="5049180"/>
            <a:ext cx="7740860" cy="707886"/>
          </a:xfrm>
          <a:prstGeom prst="rect">
            <a:avLst/>
          </a:prstGeom>
        </p:spPr>
        <p:txBody>
          <a:bodyPr wrap="square">
            <a:spAutoFit/>
          </a:bodyPr>
          <a:lstStyle/>
          <a:p>
            <a:pPr algn="l"/>
            <a:r>
              <a:rPr lang="en-US" sz="2000" dirty="0">
                <a:solidFill>
                  <a:srgbClr val="66FFFF"/>
                </a:solidFill>
              </a:rPr>
              <a:t>Figure 9.13:   Convolutional neural network </a:t>
            </a:r>
            <a:r>
              <a:rPr lang="en-US" sz="2000" dirty="0" smtClean="0">
                <a:solidFill>
                  <a:srgbClr val="66FFFF"/>
                </a:solidFill>
              </a:rPr>
              <a:t>for processing </a:t>
            </a:r>
            <a:br>
              <a:rPr lang="en-US" sz="2000" dirty="0" smtClean="0">
                <a:solidFill>
                  <a:srgbClr val="66FFFF"/>
                </a:solidFill>
              </a:rPr>
            </a:br>
            <a:r>
              <a:rPr lang="en-US" sz="2000" dirty="0" smtClean="0">
                <a:solidFill>
                  <a:srgbClr val="66FFFF"/>
                </a:solidFill>
              </a:rPr>
              <a:t>                       the </a:t>
            </a:r>
            <a:r>
              <a:rPr lang="en-US" sz="2000" dirty="0">
                <a:solidFill>
                  <a:srgbClr val="66FFFF"/>
                </a:solidFill>
              </a:rPr>
              <a:t>Go playing </a:t>
            </a:r>
            <a:r>
              <a:rPr lang="en-US" sz="2000" dirty="0" smtClean="0">
                <a:solidFill>
                  <a:srgbClr val="66FFFF"/>
                </a:solidFill>
              </a:rPr>
              <a:t>board</a:t>
            </a:r>
            <a:endParaRPr lang="en-US" sz="2000" dirty="0">
              <a:solidFill>
                <a:srgbClr val="66FFFF"/>
              </a:solidFill>
            </a:endParaRPr>
          </a:p>
        </p:txBody>
      </p:sp>
    </p:spTree>
    <p:extLst>
      <p:ext uri="{BB962C8B-B14F-4D97-AF65-F5344CB8AC3E}">
        <p14:creationId xmlns:p14="http://schemas.microsoft.com/office/powerpoint/2010/main" val="365837735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Object 4"/>
          <p:cNvGraphicFramePr>
            <a:graphicFrameLocks/>
          </p:cNvGraphicFramePr>
          <p:nvPr>
            <p:extLst>
              <p:ext uri="{D42A27DB-BD31-4B8C-83A1-F6EECF244321}">
                <p14:modId xmlns:p14="http://schemas.microsoft.com/office/powerpoint/2010/main" val="2950944920"/>
              </p:ext>
            </p:extLst>
          </p:nvPr>
        </p:nvGraphicFramePr>
        <p:xfrm>
          <a:off x="539552" y="2636912"/>
          <a:ext cx="8136904" cy="3888432"/>
        </p:xfrm>
        <a:graphic>
          <a:graphicData uri="http://schemas.openxmlformats.org/presentationml/2006/ole">
            <mc:AlternateContent xmlns:mc="http://schemas.openxmlformats.org/markup-compatibility/2006">
              <mc:Choice xmlns:v="urn:schemas-microsoft-com:vml" Requires="v">
                <p:oleObj spid="_x0000_s13330" r:id="rId3" imgW="9210828" imgH="4562608" progId="Visio.Drawing.15">
                  <p:embed/>
                </p:oleObj>
              </mc:Choice>
              <mc:Fallback>
                <p:oleObj r:id="rId3" imgW="9210828" imgH="4562608" progId="Visio.Drawing.15">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2636912"/>
                        <a:ext cx="8136904" cy="3888432"/>
                      </a:xfrm>
                      <a:prstGeom prst="rect">
                        <a:avLst/>
                      </a:prstGeom>
                      <a:solidFill>
                        <a:srgbClr val="66FFFF"/>
                      </a:solidFill>
                    </p:spPr>
                  </p:pic>
                </p:oleObj>
              </mc:Fallback>
            </mc:AlternateContent>
          </a:graphicData>
        </a:graphic>
      </p:graphicFrame>
      <p:sp>
        <p:nvSpPr>
          <p:cNvPr id="6" name="Slide Number Placeholder 5"/>
          <p:cNvSpPr>
            <a:spLocks noGrp="1"/>
          </p:cNvSpPr>
          <p:nvPr>
            <p:ph type="sldNum" sz="quarter" idx="12"/>
          </p:nvPr>
        </p:nvSpPr>
        <p:spPr>
          <a:xfrm>
            <a:off x="8324850" y="6327321"/>
            <a:ext cx="711646" cy="530679"/>
          </a:xfrm>
        </p:spPr>
        <p:txBody>
          <a:bodyPr/>
          <a:lstStyle/>
          <a:p>
            <a:fld id="{F5B7371F-B25E-42BE-91F9-DCD17E1CF49D}" type="slidenum">
              <a:rPr lang="en-US" smtClean="0"/>
              <a:pPr/>
              <a:t>48</a:t>
            </a:fld>
            <a:endParaRPr lang="en-US" dirty="0"/>
          </a:p>
        </p:txBody>
      </p:sp>
      <p:sp>
        <p:nvSpPr>
          <p:cNvPr id="7" name="Rectangle 6"/>
          <p:cNvSpPr/>
          <p:nvPr/>
        </p:nvSpPr>
        <p:spPr>
          <a:xfrm>
            <a:off x="539552" y="382018"/>
            <a:ext cx="8352420" cy="584775"/>
          </a:xfrm>
          <a:prstGeom prst="rect">
            <a:avLst/>
          </a:prstGeom>
        </p:spPr>
        <p:txBody>
          <a:bodyPr wrap="square">
            <a:spAutoFit/>
          </a:bodyPr>
          <a:lstStyle/>
          <a:p>
            <a:r>
              <a:rPr lang="en-US" sz="3200" dirty="0">
                <a:solidFill>
                  <a:srgbClr val="FFFF00"/>
                </a:solidFill>
              </a:rPr>
              <a:t>DeepMind and Brain Projects at Google </a:t>
            </a:r>
            <a:r>
              <a:rPr lang="en-US" sz="3200" dirty="0" smtClean="0">
                <a:solidFill>
                  <a:srgbClr val="FFFF00"/>
                </a:solidFill>
              </a:rPr>
              <a:t> </a:t>
            </a:r>
            <a:endParaRPr lang="en-US" sz="3200" dirty="0">
              <a:solidFill>
                <a:srgbClr val="FFFF00"/>
              </a:solidFill>
            </a:endParaRPr>
          </a:p>
        </p:txBody>
      </p:sp>
      <p:sp>
        <p:nvSpPr>
          <p:cNvPr id="8" name="Rectangle 7"/>
          <p:cNvSpPr/>
          <p:nvPr/>
        </p:nvSpPr>
        <p:spPr>
          <a:xfrm>
            <a:off x="215516" y="1124744"/>
            <a:ext cx="8928484" cy="1354217"/>
          </a:xfrm>
          <a:prstGeom prst="rect">
            <a:avLst/>
          </a:prstGeom>
        </p:spPr>
        <p:txBody>
          <a:bodyPr wrap="square">
            <a:spAutoFit/>
          </a:bodyPr>
          <a:lstStyle/>
          <a:p>
            <a:pPr marL="342900" indent="-342900" algn="l">
              <a:spcAft>
                <a:spcPts val="1200"/>
              </a:spcAft>
              <a:buClr>
                <a:srgbClr val="C00000"/>
              </a:buClr>
              <a:buSzPct val="146000"/>
              <a:buFont typeface="Wingdings" panose="05000000000000000000" pitchFamily="2" charset="2"/>
              <a:buChar char="§"/>
            </a:pPr>
            <a:r>
              <a:rPr lang="en-US" sz="1800" dirty="0">
                <a:solidFill>
                  <a:srgbClr val="66FFFF"/>
                </a:solidFill>
              </a:rPr>
              <a:t>In </a:t>
            </a:r>
            <a:r>
              <a:rPr lang="en-US" sz="1800" dirty="0" smtClean="0">
                <a:solidFill>
                  <a:srgbClr val="66FFFF"/>
                </a:solidFill>
              </a:rPr>
              <a:t>2016</a:t>
            </a:r>
            <a:r>
              <a:rPr lang="en-US" sz="1800" dirty="0">
                <a:solidFill>
                  <a:srgbClr val="66FFFF"/>
                </a:solidFill>
              </a:rPr>
              <a:t>, </a:t>
            </a:r>
            <a:r>
              <a:rPr lang="en-US" sz="1800" dirty="0" smtClean="0">
                <a:solidFill>
                  <a:srgbClr val="66FFFF"/>
                </a:solidFill>
              </a:rPr>
              <a:t>Google </a:t>
            </a:r>
            <a:r>
              <a:rPr lang="en-US" sz="1800" dirty="0" err="1" smtClean="0">
                <a:solidFill>
                  <a:srgbClr val="66FFFF"/>
                </a:solidFill>
              </a:rPr>
              <a:t>AlphaGo</a:t>
            </a:r>
            <a:r>
              <a:rPr lang="en-US" sz="1800" dirty="0" smtClean="0">
                <a:solidFill>
                  <a:srgbClr val="66FFFF"/>
                </a:solidFill>
              </a:rPr>
              <a:t> program defeated the top Go player. This opened up the debate between human intelligence vs. machine </a:t>
            </a:r>
            <a:r>
              <a:rPr lang="en-US" sz="1800" dirty="0" smtClean="0">
                <a:solidFill>
                  <a:srgbClr val="66FFFF"/>
                </a:solidFill>
              </a:rPr>
              <a:t>intelligence</a:t>
            </a:r>
            <a:endParaRPr lang="en-US" sz="1800" dirty="0" smtClean="0">
              <a:solidFill>
                <a:srgbClr val="66FFFF"/>
              </a:solidFill>
            </a:endParaRPr>
          </a:p>
          <a:p>
            <a:pPr marL="342900" indent="-342900" algn="l">
              <a:spcAft>
                <a:spcPts val="1200"/>
              </a:spcAft>
              <a:buClr>
                <a:srgbClr val="C00000"/>
              </a:buClr>
              <a:buSzPct val="146000"/>
              <a:buFont typeface="Wingdings" panose="05000000000000000000" pitchFamily="2" charset="2"/>
              <a:buChar char="§"/>
            </a:pPr>
            <a:r>
              <a:rPr lang="en-US" sz="1800" dirty="0" smtClean="0">
                <a:solidFill>
                  <a:srgbClr val="66FFFF"/>
                </a:solidFill>
              </a:rPr>
              <a:t>The Google </a:t>
            </a:r>
            <a:r>
              <a:rPr lang="en-US" sz="1800" dirty="0">
                <a:solidFill>
                  <a:srgbClr val="66FFFF"/>
                </a:solidFill>
              </a:rPr>
              <a:t>Brain </a:t>
            </a:r>
            <a:r>
              <a:rPr lang="en-US" sz="1800" dirty="0" smtClean="0">
                <a:solidFill>
                  <a:srgbClr val="66FFFF"/>
                </a:solidFill>
              </a:rPr>
              <a:t>Team has used large CPU/GPU/TPU clusters  to recognize 2000 classes of photo images trained from billions of YouTube </a:t>
            </a:r>
            <a:r>
              <a:rPr lang="en-US" sz="1800" dirty="0" smtClean="0">
                <a:solidFill>
                  <a:srgbClr val="66FFFF"/>
                </a:solidFill>
              </a:rPr>
              <a:t>images</a:t>
            </a:r>
            <a:endParaRPr lang="en-US" sz="1800" dirty="0" smtClean="0">
              <a:solidFill>
                <a:srgbClr val="66FFFF"/>
              </a:solidFill>
            </a:endParaRPr>
          </a:p>
        </p:txBody>
      </p:sp>
    </p:spTree>
    <p:extLst>
      <p:ext uri="{BB962C8B-B14F-4D97-AF65-F5344CB8AC3E}">
        <p14:creationId xmlns:p14="http://schemas.microsoft.com/office/powerpoint/2010/main" val="214805546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2658" name="Rectangle 2"/>
          <p:cNvSpPr>
            <a:spLocks noChangeArrowheads="1"/>
          </p:cNvSpPr>
          <p:nvPr/>
        </p:nvSpPr>
        <p:spPr bwMode="auto">
          <a:xfrm>
            <a:off x="0" y="1635125"/>
            <a:ext cx="9144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spAutoFit/>
          </a:bodyPr>
          <a:lstStyle/>
          <a:p>
            <a:endParaRPr lang="en-US"/>
          </a:p>
        </p:txBody>
      </p:sp>
      <p:pic>
        <p:nvPicPr>
          <p:cNvPr id="3" name="Picture 2" descr="C:\Users\KAIHWA~1\AppData\Local\Temp\Rar$DI37.552\9_15.jpg"/>
          <p:cNvPicPr/>
          <p:nvPr/>
        </p:nvPicPr>
        <p:blipFill>
          <a:blip r:embed="rId3">
            <a:extLst>
              <a:ext uri="{28A0092B-C50C-407E-A947-70E740481C1C}">
                <a14:useLocalDpi xmlns:a14="http://schemas.microsoft.com/office/drawing/2010/main" val="0"/>
              </a:ext>
            </a:extLst>
          </a:blip>
          <a:srcRect/>
          <a:stretch>
            <a:fillRect/>
          </a:stretch>
        </p:blipFill>
        <p:spPr bwMode="auto">
          <a:xfrm>
            <a:off x="71500" y="548680"/>
            <a:ext cx="9072500" cy="1764196"/>
          </a:xfrm>
          <a:prstGeom prst="rect">
            <a:avLst/>
          </a:prstGeom>
          <a:noFill/>
          <a:ln>
            <a:noFill/>
          </a:ln>
        </p:spPr>
      </p:pic>
      <p:sp>
        <p:nvSpPr>
          <p:cNvPr id="2" name="Rectangle 1"/>
          <p:cNvSpPr/>
          <p:nvPr/>
        </p:nvSpPr>
        <p:spPr>
          <a:xfrm>
            <a:off x="611560" y="2348880"/>
            <a:ext cx="8208912" cy="830997"/>
          </a:xfrm>
          <a:prstGeom prst="rect">
            <a:avLst/>
          </a:prstGeom>
        </p:spPr>
        <p:txBody>
          <a:bodyPr wrap="square">
            <a:spAutoFit/>
          </a:bodyPr>
          <a:lstStyle/>
          <a:p>
            <a:r>
              <a:rPr lang="en-US" dirty="0">
                <a:solidFill>
                  <a:srgbClr val="66FFFF"/>
                </a:solidFill>
              </a:rPr>
              <a:t> Figure  9.15    The self-play training pipeline between </a:t>
            </a:r>
            <a:r>
              <a:rPr lang="en-US" dirty="0" smtClean="0">
                <a:solidFill>
                  <a:srgbClr val="66FFFF"/>
                </a:solidFill>
              </a:rPr>
              <a:t/>
            </a:r>
            <a:br>
              <a:rPr lang="en-US" dirty="0" smtClean="0">
                <a:solidFill>
                  <a:srgbClr val="66FFFF"/>
                </a:solidFill>
              </a:rPr>
            </a:br>
            <a:r>
              <a:rPr lang="en-US" dirty="0" smtClean="0">
                <a:solidFill>
                  <a:srgbClr val="66FFFF"/>
                </a:solidFill>
              </a:rPr>
              <a:t>policy </a:t>
            </a:r>
            <a:r>
              <a:rPr lang="en-US" dirty="0">
                <a:solidFill>
                  <a:srgbClr val="66FFFF"/>
                </a:solidFill>
              </a:rPr>
              <a:t>network and value networks by human </a:t>
            </a:r>
            <a:r>
              <a:rPr lang="en-US" dirty="0" smtClean="0">
                <a:solidFill>
                  <a:srgbClr val="66FFFF"/>
                </a:solidFill>
              </a:rPr>
              <a:t>experts   </a:t>
            </a:r>
            <a:r>
              <a:rPr lang="en-US" dirty="0">
                <a:solidFill>
                  <a:srgbClr val="66FFFF"/>
                </a:solidFill>
              </a:rPr>
              <a:t/>
            </a:r>
            <a:br>
              <a:rPr lang="en-US" dirty="0">
                <a:solidFill>
                  <a:srgbClr val="66FFFF"/>
                </a:solidFill>
              </a:rPr>
            </a:br>
            <a:r>
              <a:rPr lang="en-US" dirty="0">
                <a:solidFill>
                  <a:srgbClr val="66FFFF"/>
                </a:solidFill>
              </a:rPr>
              <a:t> </a:t>
            </a:r>
          </a:p>
        </p:txBody>
      </p:sp>
      <p:pic>
        <p:nvPicPr>
          <p:cNvPr id="5" name="图片 454"/>
          <p:cNvPicPr/>
          <p:nvPr/>
        </p:nvPicPr>
        <p:blipFill>
          <a:blip r:embed="rId4"/>
          <a:stretch>
            <a:fillRect/>
          </a:stretch>
        </p:blipFill>
        <p:spPr>
          <a:xfrm>
            <a:off x="503548" y="3176972"/>
            <a:ext cx="8100900" cy="2016224"/>
          </a:xfrm>
          <a:prstGeom prst="rect">
            <a:avLst/>
          </a:prstGeom>
        </p:spPr>
      </p:pic>
      <p:sp>
        <p:nvSpPr>
          <p:cNvPr id="7" name="Rectangle 6"/>
          <p:cNvSpPr/>
          <p:nvPr/>
        </p:nvSpPr>
        <p:spPr>
          <a:xfrm>
            <a:off x="575556" y="5409220"/>
            <a:ext cx="7704856" cy="369332"/>
          </a:xfrm>
          <a:prstGeom prst="rect">
            <a:avLst/>
          </a:prstGeom>
        </p:spPr>
        <p:txBody>
          <a:bodyPr wrap="square">
            <a:spAutoFit/>
          </a:bodyPr>
          <a:lstStyle/>
          <a:p>
            <a:r>
              <a:rPr lang="en-US" sz="1800" dirty="0">
                <a:solidFill>
                  <a:srgbClr val="66FFFF"/>
                </a:solidFill>
              </a:rPr>
              <a:t>Figure 9.17  Performance of different </a:t>
            </a:r>
            <a:r>
              <a:rPr lang="en-US" sz="1800" dirty="0" err="1" smtClean="0">
                <a:solidFill>
                  <a:srgbClr val="66FFFF"/>
                </a:solidFill>
              </a:rPr>
              <a:t>AlphaGo</a:t>
            </a:r>
            <a:r>
              <a:rPr lang="en-US" sz="1800" dirty="0" smtClean="0">
                <a:solidFill>
                  <a:srgbClr val="66FFFF"/>
                </a:solidFill>
              </a:rPr>
              <a:t> </a:t>
            </a:r>
            <a:r>
              <a:rPr lang="en-US" sz="1800" dirty="0" smtClean="0">
                <a:solidFill>
                  <a:srgbClr val="66FFFF"/>
                </a:solidFill>
              </a:rPr>
              <a:t>programs </a:t>
            </a:r>
            <a:endParaRPr lang="en-US" sz="1800" dirty="0">
              <a:solidFill>
                <a:srgbClr val="66FFFF"/>
              </a:solidFill>
            </a:endParaRPr>
          </a:p>
        </p:txBody>
      </p:sp>
    </p:spTree>
    <p:extLst>
      <p:ext uri="{BB962C8B-B14F-4D97-AF65-F5344CB8AC3E}">
        <p14:creationId xmlns:p14="http://schemas.microsoft.com/office/powerpoint/2010/main" val="22112175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3568" y="800708"/>
            <a:ext cx="7884876" cy="5078313"/>
          </a:xfrm>
          <a:prstGeom prst="rect">
            <a:avLst/>
          </a:prstGeom>
        </p:spPr>
        <p:txBody>
          <a:bodyPr wrap="square">
            <a:spAutoFit/>
          </a:bodyPr>
          <a:lstStyle/>
          <a:p>
            <a:pPr marL="285750" indent="-285750" algn="l">
              <a:buClr>
                <a:srgbClr val="FF0000"/>
              </a:buClr>
              <a:buSzPct val="151000"/>
              <a:buFont typeface="Wingdings" panose="05000000000000000000" pitchFamily="2" charset="2"/>
              <a:buChar char="§"/>
            </a:pPr>
            <a:r>
              <a:rPr lang="en-US" sz="1800" dirty="0">
                <a:solidFill>
                  <a:schemeClr val="accent1"/>
                </a:solidFill>
              </a:rPr>
              <a:t>TensorFlow is Google Brain's second generation system. Version 1.0.0 was released on February 11, </a:t>
            </a:r>
            <a:r>
              <a:rPr lang="en-US" sz="1800" dirty="0" smtClean="0">
                <a:solidFill>
                  <a:schemeClr val="accent1"/>
                </a:solidFill>
              </a:rPr>
              <a:t>2017</a:t>
            </a:r>
            <a:endParaRPr lang="en-US" sz="1800" dirty="0" smtClean="0">
              <a:solidFill>
                <a:schemeClr val="accent1"/>
              </a:solidFill>
            </a:endParaRPr>
          </a:p>
          <a:p>
            <a:pPr marL="285750" indent="-285750" algn="l">
              <a:buClr>
                <a:srgbClr val="FF0000"/>
              </a:buClr>
              <a:buSzPct val="151000"/>
              <a:buFont typeface="Wingdings" panose="05000000000000000000" pitchFamily="2" charset="2"/>
              <a:buChar char="§"/>
            </a:pPr>
            <a:endParaRPr lang="en-US" sz="1800" dirty="0">
              <a:solidFill>
                <a:schemeClr val="accent1"/>
              </a:solidFill>
            </a:endParaRPr>
          </a:p>
          <a:p>
            <a:pPr marL="285750" indent="-285750" algn="l">
              <a:buClr>
                <a:srgbClr val="FF0000"/>
              </a:buClr>
              <a:buSzPct val="151000"/>
              <a:buFont typeface="Wingdings" panose="05000000000000000000" pitchFamily="2" charset="2"/>
              <a:buChar char="§"/>
            </a:pPr>
            <a:r>
              <a:rPr lang="en-US" sz="1800" dirty="0" smtClean="0">
                <a:solidFill>
                  <a:schemeClr val="accent1"/>
                </a:solidFill>
              </a:rPr>
              <a:t>While </a:t>
            </a:r>
            <a:r>
              <a:rPr lang="en-US" sz="1800" dirty="0">
                <a:solidFill>
                  <a:schemeClr val="accent1"/>
                </a:solidFill>
              </a:rPr>
              <a:t>the reference implementation runs on single devices, TensorFlow can run on multiple CPUs and </a:t>
            </a:r>
            <a:r>
              <a:rPr lang="en-US" sz="1800" dirty="0" smtClean="0">
                <a:solidFill>
                  <a:schemeClr val="accent1"/>
                </a:solidFill>
              </a:rPr>
              <a:t>GPUs (</a:t>
            </a:r>
            <a:r>
              <a:rPr lang="en-US" sz="1800" dirty="0">
                <a:solidFill>
                  <a:schemeClr val="accent1"/>
                </a:solidFill>
              </a:rPr>
              <a:t>with optional </a:t>
            </a:r>
            <a:r>
              <a:rPr lang="en-US" sz="1800" dirty="0" smtClean="0">
                <a:solidFill>
                  <a:schemeClr val="accent1"/>
                </a:solidFill>
              </a:rPr>
              <a:t>CUDA extensions </a:t>
            </a:r>
            <a:r>
              <a:rPr lang="en-US" sz="1800" dirty="0">
                <a:solidFill>
                  <a:schemeClr val="accent1"/>
                </a:solidFill>
              </a:rPr>
              <a:t>for general-purpose computing on graphics processing units</a:t>
            </a:r>
            <a:r>
              <a:rPr lang="en-US" sz="1800" dirty="0" smtClean="0">
                <a:solidFill>
                  <a:schemeClr val="accent1"/>
                </a:solidFill>
              </a:rPr>
              <a:t>)</a:t>
            </a:r>
            <a:endParaRPr lang="en-US" sz="1800" dirty="0" smtClean="0">
              <a:solidFill>
                <a:schemeClr val="accent1"/>
              </a:solidFill>
            </a:endParaRPr>
          </a:p>
          <a:p>
            <a:pPr marL="285750" indent="-285750" algn="l">
              <a:buClr>
                <a:srgbClr val="FF0000"/>
              </a:buClr>
              <a:buSzPct val="151000"/>
              <a:buFont typeface="Wingdings" panose="05000000000000000000" pitchFamily="2" charset="2"/>
              <a:buChar char="§"/>
            </a:pPr>
            <a:endParaRPr lang="en-US" sz="1800" dirty="0">
              <a:solidFill>
                <a:schemeClr val="accent1"/>
              </a:solidFill>
            </a:endParaRPr>
          </a:p>
          <a:p>
            <a:pPr marL="285750" indent="-285750" algn="l">
              <a:buClr>
                <a:srgbClr val="FF0000"/>
              </a:buClr>
              <a:buSzPct val="151000"/>
              <a:buFont typeface="Wingdings" panose="05000000000000000000" pitchFamily="2" charset="2"/>
              <a:buChar char="§"/>
            </a:pPr>
            <a:r>
              <a:rPr lang="en-US" sz="1800" dirty="0" smtClean="0">
                <a:solidFill>
                  <a:schemeClr val="accent1"/>
                </a:solidFill>
              </a:rPr>
              <a:t>TensorFlow </a:t>
            </a:r>
            <a:r>
              <a:rPr lang="en-US" sz="1800" dirty="0">
                <a:solidFill>
                  <a:schemeClr val="accent1"/>
                </a:solidFill>
              </a:rPr>
              <a:t>is available on 64-bit Linux, </a:t>
            </a:r>
            <a:r>
              <a:rPr lang="en-US" sz="1800" dirty="0" err="1">
                <a:solidFill>
                  <a:schemeClr val="accent1"/>
                </a:solidFill>
              </a:rPr>
              <a:t>macOS</a:t>
            </a:r>
            <a:r>
              <a:rPr lang="en-US" sz="1800" dirty="0">
                <a:solidFill>
                  <a:schemeClr val="accent1"/>
                </a:solidFill>
              </a:rPr>
              <a:t>, Windows, and mobile computing platforms including Android and </a:t>
            </a:r>
            <a:r>
              <a:rPr lang="en-US" sz="1800" dirty="0" smtClean="0">
                <a:solidFill>
                  <a:schemeClr val="accent1"/>
                </a:solidFill>
              </a:rPr>
              <a:t>iOS</a:t>
            </a:r>
            <a:endParaRPr lang="en-US" sz="1800" dirty="0" smtClean="0">
              <a:solidFill>
                <a:schemeClr val="accent1"/>
              </a:solidFill>
            </a:endParaRPr>
          </a:p>
          <a:p>
            <a:pPr marL="285750" indent="-285750" algn="l">
              <a:buClr>
                <a:srgbClr val="FF0000"/>
              </a:buClr>
              <a:buSzPct val="151000"/>
              <a:buFont typeface="Wingdings" panose="05000000000000000000" pitchFamily="2" charset="2"/>
              <a:buChar char="§"/>
            </a:pPr>
            <a:endParaRPr lang="en-US" sz="1800" dirty="0">
              <a:solidFill>
                <a:schemeClr val="accent1"/>
              </a:solidFill>
            </a:endParaRPr>
          </a:p>
          <a:p>
            <a:pPr marL="285750" indent="-285750" algn="l">
              <a:buClr>
                <a:srgbClr val="FF0000"/>
              </a:buClr>
              <a:buSzPct val="151000"/>
              <a:buFont typeface="Wingdings" panose="05000000000000000000" pitchFamily="2" charset="2"/>
              <a:buChar char="§"/>
            </a:pPr>
            <a:r>
              <a:rPr lang="en-US" sz="1800" dirty="0">
                <a:solidFill>
                  <a:schemeClr val="accent1"/>
                </a:solidFill>
              </a:rPr>
              <a:t>TensorFlow computations are expressed as </a:t>
            </a:r>
            <a:r>
              <a:rPr lang="en-US" sz="1800" dirty="0" err="1">
                <a:solidFill>
                  <a:schemeClr val="accent1"/>
                </a:solidFill>
              </a:rPr>
              <a:t>stateful</a:t>
            </a:r>
            <a:r>
              <a:rPr lang="en-US" sz="1800" dirty="0">
                <a:solidFill>
                  <a:schemeClr val="accent1"/>
                </a:solidFill>
              </a:rPr>
              <a:t> dataflow graphs. The name TensorFlow derives from the operations that such neural networks perform on multidimensional data arrays. These arrays are referred to as "tensors</a:t>
            </a:r>
            <a:r>
              <a:rPr lang="en-US" sz="1800" dirty="0" smtClean="0">
                <a:solidFill>
                  <a:schemeClr val="accent1"/>
                </a:solidFill>
              </a:rPr>
              <a:t>"</a:t>
            </a:r>
            <a:endParaRPr lang="en-US" sz="1800" dirty="0" smtClean="0">
              <a:solidFill>
                <a:schemeClr val="accent1"/>
              </a:solidFill>
            </a:endParaRPr>
          </a:p>
          <a:p>
            <a:pPr marL="285750" indent="-285750" algn="l">
              <a:buClr>
                <a:srgbClr val="FF0000"/>
              </a:buClr>
              <a:buSzPct val="151000"/>
              <a:buFont typeface="Wingdings" panose="05000000000000000000" pitchFamily="2" charset="2"/>
              <a:buChar char="§"/>
            </a:pPr>
            <a:endParaRPr lang="en-US" sz="1800" dirty="0">
              <a:solidFill>
                <a:schemeClr val="accent1"/>
              </a:solidFill>
            </a:endParaRPr>
          </a:p>
          <a:p>
            <a:pPr marL="285750" indent="-285750" algn="l">
              <a:buClr>
                <a:srgbClr val="FF0000"/>
              </a:buClr>
              <a:buSzPct val="151000"/>
              <a:buFont typeface="Wingdings" panose="05000000000000000000" pitchFamily="2" charset="2"/>
              <a:buChar char="§"/>
            </a:pPr>
            <a:r>
              <a:rPr lang="en-US" sz="1800" dirty="0" smtClean="0">
                <a:solidFill>
                  <a:schemeClr val="accent1"/>
                </a:solidFill>
              </a:rPr>
              <a:t> </a:t>
            </a:r>
            <a:r>
              <a:rPr lang="en-US" sz="1800" dirty="0">
                <a:solidFill>
                  <a:schemeClr val="accent1"/>
                </a:solidFill>
              </a:rPr>
              <a:t>In June 2016, Dean stated that 1,500 repositories on GitHub mentioned TensorFlow, of which only 5 were from </a:t>
            </a:r>
            <a:r>
              <a:rPr lang="en-US" sz="1800" dirty="0" smtClean="0">
                <a:solidFill>
                  <a:schemeClr val="accent1"/>
                </a:solidFill>
              </a:rPr>
              <a:t>Google</a:t>
            </a:r>
            <a:endParaRPr lang="en-US" sz="1800" dirty="0">
              <a:solidFill>
                <a:schemeClr val="accent1"/>
              </a:solidFill>
            </a:endParaRPr>
          </a:p>
        </p:txBody>
      </p:sp>
    </p:spTree>
    <p:extLst>
      <p:ext uri="{BB962C8B-B14F-4D97-AF65-F5344CB8AC3E}">
        <p14:creationId xmlns:p14="http://schemas.microsoft.com/office/powerpoint/2010/main" val="373747196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7" y="1160748"/>
            <a:ext cx="8645387" cy="4464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475926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612" y="908720"/>
            <a:ext cx="7272808" cy="48540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5205828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2658" name="Rectangle 2"/>
          <p:cNvSpPr>
            <a:spLocks noChangeArrowheads="1"/>
          </p:cNvSpPr>
          <p:nvPr/>
        </p:nvSpPr>
        <p:spPr bwMode="auto">
          <a:xfrm>
            <a:off x="0" y="1635125"/>
            <a:ext cx="9144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spAutoFit/>
          </a:bodyPr>
          <a:lstStyle/>
          <a:p>
            <a:endParaRPr lang="en-US"/>
          </a:p>
        </p:txBody>
      </p:sp>
      <p:sp>
        <p:nvSpPr>
          <p:cNvPr id="2" name="TextBox 1"/>
          <p:cNvSpPr txBox="1"/>
          <p:nvPr/>
        </p:nvSpPr>
        <p:spPr>
          <a:xfrm>
            <a:off x="1066800" y="1600200"/>
            <a:ext cx="7524836" cy="3816429"/>
          </a:xfrm>
          <a:prstGeom prst="rect">
            <a:avLst/>
          </a:prstGeom>
          <a:noFill/>
        </p:spPr>
        <p:txBody>
          <a:bodyPr wrap="square" rtlCol="0">
            <a:spAutoFit/>
          </a:bodyPr>
          <a:lstStyle/>
          <a:p>
            <a:pPr marL="285750" indent="-285750" algn="l">
              <a:spcAft>
                <a:spcPts val="1200"/>
              </a:spcAft>
              <a:buFont typeface="Arial"/>
              <a:buChar char="•"/>
            </a:pPr>
            <a:r>
              <a:rPr lang="en-US" sz="2800" dirty="0" smtClean="0">
                <a:solidFill>
                  <a:schemeClr val="accent1"/>
                </a:solidFill>
              </a:rPr>
              <a:t> </a:t>
            </a:r>
            <a:r>
              <a:rPr lang="en-US" sz="3200" b="1" dirty="0" smtClean="0">
                <a:solidFill>
                  <a:schemeClr val="bg1"/>
                </a:solidFill>
              </a:rPr>
              <a:t>Linear Regression</a:t>
            </a:r>
          </a:p>
          <a:p>
            <a:pPr marL="285750" indent="-285750" algn="l">
              <a:spcAft>
                <a:spcPts val="1200"/>
              </a:spcAft>
              <a:buFont typeface="Arial"/>
              <a:buChar char="•"/>
            </a:pPr>
            <a:r>
              <a:rPr lang="en-US" sz="3200" b="1" dirty="0" smtClean="0">
                <a:solidFill>
                  <a:schemeClr val="bg1"/>
                </a:solidFill>
              </a:rPr>
              <a:t> Logistic Regression</a:t>
            </a:r>
          </a:p>
          <a:p>
            <a:pPr marL="285750" indent="-285750" algn="l">
              <a:spcAft>
                <a:spcPts val="1200"/>
              </a:spcAft>
              <a:buFont typeface="Arial"/>
              <a:buChar char="•"/>
            </a:pPr>
            <a:r>
              <a:rPr lang="en-US" sz="3200" b="1" dirty="0">
                <a:solidFill>
                  <a:schemeClr val="bg1"/>
                </a:solidFill>
              </a:rPr>
              <a:t> </a:t>
            </a:r>
            <a:r>
              <a:rPr lang="en-US" sz="3200" b="1" dirty="0" smtClean="0">
                <a:solidFill>
                  <a:schemeClr val="bg1"/>
                </a:solidFill>
              </a:rPr>
              <a:t>Decision Trees</a:t>
            </a:r>
          </a:p>
          <a:p>
            <a:pPr marL="285750" indent="-285750" algn="l">
              <a:spcAft>
                <a:spcPts val="1200"/>
              </a:spcAft>
              <a:buFont typeface="Arial"/>
              <a:buChar char="•"/>
            </a:pPr>
            <a:r>
              <a:rPr lang="en-US" sz="3200" b="1" dirty="0">
                <a:solidFill>
                  <a:schemeClr val="bg1"/>
                </a:solidFill>
              </a:rPr>
              <a:t> </a:t>
            </a:r>
            <a:r>
              <a:rPr lang="en-US" sz="3200" b="1" dirty="0" smtClean="0">
                <a:solidFill>
                  <a:schemeClr val="bg1"/>
                </a:solidFill>
              </a:rPr>
              <a:t>Artificial Neural Networks  (ANN)</a:t>
            </a:r>
          </a:p>
          <a:p>
            <a:pPr marL="285750" indent="-285750" algn="l">
              <a:spcAft>
                <a:spcPts val="1200"/>
              </a:spcAft>
              <a:buFont typeface="Arial"/>
              <a:buChar char="•"/>
            </a:pPr>
            <a:r>
              <a:rPr lang="en-US" sz="3200" b="1" dirty="0">
                <a:solidFill>
                  <a:schemeClr val="bg1"/>
                </a:solidFill>
              </a:rPr>
              <a:t> </a:t>
            </a:r>
            <a:r>
              <a:rPr lang="en-US" sz="3200" b="1" dirty="0" smtClean="0">
                <a:solidFill>
                  <a:schemeClr val="bg1"/>
                </a:solidFill>
              </a:rPr>
              <a:t>Support Vector Machines (</a:t>
            </a:r>
            <a:r>
              <a:rPr lang="en-US" sz="3200" b="1" dirty="0" err="1" smtClean="0">
                <a:solidFill>
                  <a:schemeClr val="bg1"/>
                </a:solidFill>
              </a:rPr>
              <a:t>SVM</a:t>
            </a:r>
            <a:r>
              <a:rPr lang="en-US" sz="3200" b="1" dirty="0" smtClean="0">
                <a:solidFill>
                  <a:schemeClr val="bg1"/>
                </a:solidFill>
              </a:rPr>
              <a:t>)</a:t>
            </a:r>
          </a:p>
          <a:p>
            <a:pPr marL="285750" indent="-285750" algn="l">
              <a:spcAft>
                <a:spcPts val="1200"/>
              </a:spcAft>
              <a:buFont typeface="Arial"/>
              <a:buChar char="•"/>
            </a:pPr>
            <a:r>
              <a:rPr lang="en-US" sz="3200" b="1" dirty="0">
                <a:solidFill>
                  <a:schemeClr val="bg1"/>
                </a:solidFill>
              </a:rPr>
              <a:t> </a:t>
            </a:r>
            <a:r>
              <a:rPr lang="en-US" sz="3200" b="1" dirty="0" smtClean="0">
                <a:solidFill>
                  <a:schemeClr val="bg1"/>
                </a:solidFill>
              </a:rPr>
              <a:t>Multiclass Classification </a:t>
            </a:r>
            <a:endParaRPr lang="en-US" sz="3200" b="1" dirty="0">
              <a:solidFill>
                <a:schemeClr val="bg1"/>
              </a:solidFill>
            </a:endParaRPr>
          </a:p>
        </p:txBody>
      </p:sp>
      <p:sp>
        <p:nvSpPr>
          <p:cNvPr id="3" name="TextBox 2"/>
          <p:cNvSpPr txBox="1"/>
          <p:nvPr/>
        </p:nvSpPr>
        <p:spPr>
          <a:xfrm>
            <a:off x="647564" y="656692"/>
            <a:ext cx="8344036" cy="769441"/>
          </a:xfrm>
          <a:prstGeom prst="rect">
            <a:avLst/>
          </a:prstGeom>
          <a:noFill/>
        </p:spPr>
        <p:txBody>
          <a:bodyPr wrap="square" rtlCol="0">
            <a:spAutoFit/>
          </a:bodyPr>
          <a:lstStyle/>
          <a:p>
            <a:pPr algn="l"/>
            <a:r>
              <a:rPr lang="en-US" sz="4400" b="1" dirty="0" smtClean="0">
                <a:solidFill>
                  <a:srgbClr val="FFFF00"/>
                </a:solidFill>
              </a:rPr>
              <a:t>Predictive Analytics Methods</a:t>
            </a:r>
            <a:endParaRPr lang="en-US" sz="4400" b="1" dirty="0">
              <a:solidFill>
                <a:srgbClr val="FFFF00"/>
              </a:solidFill>
            </a:endParaRPr>
          </a:p>
        </p:txBody>
      </p:sp>
    </p:spTree>
    <p:extLst>
      <p:ext uri="{BB962C8B-B14F-4D97-AF65-F5344CB8AC3E}">
        <p14:creationId xmlns:p14="http://schemas.microsoft.com/office/powerpoint/2010/main" val="384246656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2658" name="Rectangle 2"/>
          <p:cNvSpPr>
            <a:spLocks noChangeArrowheads="1"/>
          </p:cNvSpPr>
          <p:nvPr/>
        </p:nvSpPr>
        <p:spPr bwMode="auto">
          <a:xfrm>
            <a:off x="0" y="1635125"/>
            <a:ext cx="9144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spAutoFit/>
          </a:bodyPr>
          <a:lstStyle/>
          <a:p>
            <a:endParaRPr lang="en-US"/>
          </a:p>
        </p:txBody>
      </p:sp>
      <p:sp>
        <p:nvSpPr>
          <p:cNvPr id="2" name="TextBox 1"/>
          <p:cNvSpPr txBox="1"/>
          <p:nvPr/>
        </p:nvSpPr>
        <p:spPr>
          <a:xfrm>
            <a:off x="1043608" y="1304764"/>
            <a:ext cx="6408712" cy="4616648"/>
          </a:xfrm>
          <a:prstGeom prst="rect">
            <a:avLst/>
          </a:prstGeom>
          <a:noFill/>
        </p:spPr>
        <p:txBody>
          <a:bodyPr wrap="square" rtlCol="0">
            <a:spAutoFit/>
          </a:bodyPr>
          <a:lstStyle/>
          <a:p>
            <a:pPr marL="285750" indent="-285750" algn="l">
              <a:spcAft>
                <a:spcPts val="1200"/>
              </a:spcAft>
              <a:buFont typeface="Arial"/>
              <a:buChar char="•"/>
            </a:pPr>
            <a:r>
              <a:rPr lang="en-US" sz="2800" dirty="0" smtClean="0">
                <a:solidFill>
                  <a:schemeClr val="accent1"/>
                </a:solidFill>
              </a:rPr>
              <a:t> </a:t>
            </a:r>
            <a:r>
              <a:rPr lang="en-US" sz="2800" b="1" dirty="0" smtClean="0">
                <a:solidFill>
                  <a:schemeClr val="bg1"/>
                </a:solidFill>
              </a:rPr>
              <a:t>Credit Risk Modeling </a:t>
            </a:r>
          </a:p>
          <a:p>
            <a:pPr marL="285750" indent="-285750" algn="l">
              <a:spcAft>
                <a:spcPts val="1200"/>
              </a:spcAft>
              <a:buFont typeface="Arial"/>
              <a:buChar char="•"/>
            </a:pPr>
            <a:r>
              <a:rPr lang="en-US" sz="2800" b="1" dirty="0" smtClean="0">
                <a:solidFill>
                  <a:schemeClr val="bg1"/>
                </a:solidFill>
              </a:rPr>
              <a:t> Fraud Detection</a:t>
            </a:r>
          </a:p>
          <a:p>
            <a:pPr marL="285750" indent="-285750" algn="l">
              <a:spcAft>
                <a:spcPts val="1200"/>
              </a:spcAft>
              <a:buFont typeface="Arial"/>
              <a:buChar char="•"/>
            </a:pPr>
            <a:r>
              <a:rPr lang="en-US" sz="2800" b="1" dirty="0" smtClean="0">
                <a:solidFill>
                  <a:schemeClr val="bg1"/>
                </a:solidFill>
              </a:rPr>
              <a:t> Net Lift Response Modeling</a:t>
            </a:r>
          </a:p>
          <a:p>
            <a:pPr marL="285750" indent="-285750" algn="l">
              <a:spcAft>
                <a:spcPts val="1200"/>
              </a:spcAft>
              <a:buFont typeface="Arial"/>
              <a:buChar char="•"/>
            </a:pPr>
            <a:r>
              <a:rPr lang="en-US" sz="2800" b="1" dirty="0">
                <a:solidFill>
                  <a:schemeClr val="bg1"/>
                </a:solidFill>
              </a:rPr>
              <a:t> </a:t>
            </a:r>
            <a:r>
              <a:rPr lang="en-US" sz="2800" b="1" dirty="0" smtClean="0">
                <a:solidFill>
                  <a:schemeClr val="bg1"/>
                </a:solidFill>
              </a:rPr>
              <a:t>Churn Prediction</a:t>
            </a:r>
          </a:p>
          <a:p>
            <a:pPr marL="285750" indent="-285750" algn="l">
              <a:spcAft>
                <a:spcPts val="1200"/>
              </a:spcAft>
              <a:buFont typeface="Arial"/>
              <a:buChar char="•"/>
            </a:pPr>
            <a:r>
              <a:rPr lang="en-US" sz="2800" b="1" dirty="0">
                <a:solidFill>
                  <a:schemeClr val="bg1"/>
                </a:solidFill>
              </a:rPr>
              <a:t> </a:t>
            </a:r>
            <a:r>
              <a:rPr lang="en-US" sz="2800" b="1" dirty="0" smtClean="0">
                <a:solidFill>
                  <a:schemeClr val="bg1"/>
                </a:solidFill>
              </a:rPr>
              <a:t>Recommender Systems</a:t>
            </a:r>
          </a:p>
          <a:p>
            <a:pPr marL="285750" indent="-285750" algn="l">
              <a:spcAft>
                <a:spcPts val="1200"/>
              </a:spcAft>
              <a:buFont typeface="Arial"/>
              <a:buChar char="•"/>
            </a:pPr>
            <a:r>
              <a:rPr lang="en-US" sz="2800" b="1" dirty="0" smtClean="0">
                <a:solidFill>
                  <a:schemeClr val="bg1"/>
                </a:solidFill>
              </a:rPr>
              <a:t> Web Analytics</a:t>
            </a:r>
          </a:p>
          <a:p>
            <a:pPr marL="285750" indent="-285750" algn="l">
              <a:spcAft>
                <a:spcPts val="1200"/>
              </a:spcAft>
              <a:buFont typeface="Arial"/>
              <a:buChar char="•"/>
            </a:pPr>
            <a:r>
              <a:rPr lang="en-US" sz="2800" b="1" dirty="0">
                <a:solidFill>
                  <a:schemeClr val="bg1"/>
                </a:solidFill>
              </a:rPr>
              <a:t> </a:t>
            </a:r>
            <a:r>
              <a:rPr lang="en-US" sz="2800" b="1" dirty="0" smtClean="0">
                <a:solidFill>
                  <a:schemeClr val="bg1"/>
                </a:solidFill>
              </a:rPr>
              <a:t>Social Media Analytics</a:t>
            </a:r>
          </a:p>
          <a:p>
            <a:pPr marL="285750" indent="-285750" algn="l">
              <a:spcAft>
                <a:spcPts val="1200"/>
              </a:spcAft>
              <a:buFont typeface="Arial"/>
              <a:buChar char="•"/>
            </a:pPr>
            <a:r>
              <a:rPr lang="en-US" sz="2800" b="1" dirty="0">
                <a:solidFill>
                  <a:schemeClr val="bg1"/>
                </a:solidFill>
              </a:rPr>
              <a:t> </a:t>
            </a:r>
            <a:r>
              <a:rPr lang="en-US" sz="2800" b="1" dirty="0" smtClean="0">
                <a:solidFill>
                  <a:schemeClr val="bg1"/>
                </a:solidFill>
              </a:rPr>
              <a:t>Business Process Analytics </a:t>
            </a:r>
            <a:endParaRPr lang="en-US" sz="2800" b="1" dirty="0">
              <a:solidFill>
                <a:schemeClr val="bg1"/>
              </a:solidFill>
            </a:endParaRPr>
          </a:p>
        </p:txBody>
      </p:sp>
      <p:sp>
        <p:nvSpPr>
          <p:cNvPr id="3" name="TextBox 2"/>
          <p:cNvSpPr txBox="1"/>
          <p:nvPr/>
        </p:nvSpPr>
        <p:spPr>
          <a:xfrm>
            <a:off x="647564" y="368660"/>
            <a:ext cx="8568952" cy="707886"/>
          </a:xfrm>
          <a:prstGeom prst="rect">
            <a:avLst/>
          </a:prstGeom>
          <a:noFill/>
        </p:spPr>
        <p:txBody>
          <a:bodyPr wrap="square" rtlCol="0">
            <a:spAutoFit/>
          </a:bodyPr>
          <a:lstStyle/>
          <a:p>
            <a:pPr algn="l"/>
            <a:r>
              <a:rPr lang="en-US" sz="4000" b="1" dirty="0" smtClean="0">
                <a:solidFill>
                  <a:srgbClr val="FFFF00"/>
                </a:solidFill>
              </a:rPr>
              <a:t>Example Analytics </a:t>
            </a:r>
            <a:r>
              <a:rPr lang="en-US" sz="4000" b="1" dirty="0" smtClean="0">
                <a:solidFill>
                  <a:srgbClr val="FFFF00"/>
                </a:solidFill>
              </a:rPr>
              <a:t>Applications</a:t>
            </a:r>
            <a:endParaRPr lang="en-US" sz="4000" b="1" dirty="0">
              <a:solidFill>
                <a:srgbClr val="FFFF00"/>
              </a:solidFill>
            </a:endParaRPr>
          </a:p>
        </p:txBody>
      </p:sp>
    </p:spTree>
    <p:extLst>
      <p:ext uri="{BB962C8B-B14F-4D97-AF65-F5344CB8AC3E}">
        <p14:creationId xmlns:p14="http://schemas.microsoft.com/office/powerpoint/2010/main" val="283663820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524" y="548680"/>
            <a:ext cx="8592728" cy="56526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434607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2658" name="Rectangle 2"/>
          <p:cNvSpPr>
            <a:spLocks noChangeArrowheads="1"/>
          </p:cNvSpPr>
          <p:nvPr/>
        </p:nvSpPr>
        <p:spPr bwMode="auto">
          <a:xfrm>
            <a:off x="0" y="1635125"/>
            <a:ext cx="9144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spAutoFit/>
          </a:bodyPr>
          <a:lstStyle/>
          <a:p>
            <a:endParaRPr lang="en-US"/>
          </a:p>
        </p:txBody>
      </p:sp>
      <p:sp>
        <p:nvSpPr>
          <p:cNvPr id="2" name="Rectangle 1"/>
          <p:cNvSpPr/>
          <p:nvPr/>
        </p:nvSpPr>
        <p:spPr>
          <a:xfrm>
            <a:off x="431540" y="3348286"/>
            <a:ext cx="8496944" cy="3323987"/>
          </a:xfrm>
          <a:prstGeom prst="rect">
            <a:avLst/>
          </a:prstGeom>
        </p:spPr>
        <p:txBody>
          <a:bodyPr wrap="square">
            <a:spAutoFit/>
          </a:bodyPr>
          <a:lstStyle/>
          <a:p>
            <a:pPr lvl="0" algn="l"/>
            <a:r>
              <a:rPr lang="en-US" sz="1500" dirty="0" smtClean="0">
                <a:solidFill>
                  <a:srgbClr val="66FFFF"/>
                </a:solidFill>
              </a:rPr>
              <a:t>Modularity: </a:t>
            </a:r>
            <a:r>
              <a:rPr lang="en-US" sz="1500" dirty="0">
                <a:solidFill>
                  <a:schemeClr val="accent1"/>
                </a:solidFill>
              </a:rPr>
              <a:t>A model is understood as a sequence or a graph of standalone, fully-configurable modules that can be plugged together with as little restrictions as possible. In particular, neural layers, cost functions, optimizers, initialization schemes, activation functions, regularization schemes are all standalone modules that you can combine to create new models.</a:t>
            </a:r>
          </a:p>
          <a:p>
            <a:pPr lvl="0" algn="l"/>
            <a:r>
              <a:rPr lang="en-US" sz="1500" dirty="0" smtClean="0">
                <a:solidFill>
                  <a:srgbClr val="66FFFF"/>
                </a:solidFill>
              </a:rPr>
              <a:t>Minimalism:</a:t>
            </a:r>
            <a:r>
              <a:rPr lang="en-US" sz="1500" dirty="0" smtClean="0">
                <a:solidFill>
                  <a:schemeClr val="accent1"/>
                </a:solidFill>
              </a:rPr>
              <a:t> </a:t>
            </a:r>
            <a:r>
              <a:rPr lang="en-US" sz="1500" dirty="0">
                <a:solidFill>
                  <a:schemeClr val="accent1"/>
                </a:solidFill>
              </a:rPr>
              <a:t>Each module should be kept short and simple. Every piece of code should be transparent upon first reading. No black magic: it hurts iteration speed and ability to innovate.</a:t>
            </a:r>
          </a:p>
          <a:p>
            <a:pPr lvl="0" algn="l"/>
            <a:r>
              <a:rPr lang="en-US" sz="1500" dirty="0">
                <a:solidFill>
                  <a:srgbClr val="66FFFF"/>
                </a:solidFill>
              </a:rPr>
              <a:t>Easy </a:t>
            </a:r>
            <a:r>
              <a:rPr lang="en-US" sz="1500" dirty="0" smtClean="0">
                <a:solidFill>
                  <a:srgbClr val="66FFFF"/>
                </a:solidFill>
              </a:rPr>
              <a:t>extensibility: </a:t>
            </a:r>
            <a:r>
              <a:rPr lang="en-US" sz="1500" dirty="0">
                <a:solidFill>
                  <a:schemeClr val="accent1"/>
                </a:solidFill>
              </a:rPr>
              <a:t>New modules are dead simple to add (as new classes and functions), and existing modules provide ample examples. To be able to easily create new modules allows for total expressiveness, making </a:t>
            </a:r>
            <a:r>
              <a:rPr lang="en-US" sz="1500" dirty="0" err="1">
                <a:solidFill>
                  <a:schemeClr val="accent1"/>
                </a:solidFill>
              </a:rPr>
              <a:t>Keras</a:t>
            </a:r>
            <a:r>
              <a:rPr lang="en-US" sz="1500" dirty="0">
                <a:solidFill>
                  <a:schemeClr val="accent1"/>
                </a:solidFill>
              </a:rPr>
              <a:t> suitable for advanced research.</a:t>
            </a:r>
          </a:p>
          <a:p>
            <a:pPr lvl="0" algn="l"/>
            <a:r>
              <a:rPr lang="en-US" sz="1500" dirty="0">
                <a:solidFill>
                  <a:srgbClr val="66FFFF"/>
                </a:solidFill>
              </a:rPr>
              <a:t>Work with </a:t>
            </a:r>
            <a:r>
              <a:rPr lang="en-US" sz="1500" dirty="0" smtClean="0">
                <a:solidFill>
                  <a:srgbClr val="66FFFF"/>
                </a:solidFill>
              </a:rPr>
              <a:t>Python: </a:t>
            </a:r>
            <a:r>
              <a:rPr lang="en-US" sz="1500" dirty="0">
                <a:solidFill>
                  <a:schemeClr val="accent1"/>
                </a:solidFill>
              </a:rPr>
              <a:t>No separate models configuration files in a declarative format. Models are described in Python code, which is compact, easier to debug, and allows for ease of extensibility.</a:t>
            </a:r>
          </a:p>
        </p:txBody>
      </p:sp>
      <p:sp>
        <p:nvSpPr>
          <p:cNvPr id="3" name="Rectangle 2"/>
          <p:cNvSpPr/>
          <p:nvPr/>
        </p:nvSpPr>
        <p:spPr>
          <a:xfrm>
            <a:off x="609221" y="100545"/>
            <a:ext cx="7925557" cy="3231654"/>
          </a:xfrm>
          <a:prstGeom prst="rect">
            <a:avLst/>
          </a:prstGeom>
        </p:spPr>
        <p:txBody>
          <a:bodyPr wrap="square">
            <a:spAutoFit/>
          </a:bodyPr>
          <a:lstStyle/>
          <a:p>
            <a:pPr lvl="1" indent="-457200"/>
            <a:r>
              <a:rPr lang="en-US" sz="2800" dirty="0" err="1">
                <a:solidFill>
                  <a:srgbClr val="FFFF00"/>
                </a:solidFill>
              </a:rPr>
              <a:t>Keras</a:t>
            </a:r>
            <a:r>
              <a:rPr lang="en-US" sz="2800" dirty="0">
                <a:solidFill>
                  <a:srgbClr val="FFFF00"/>
                </a:solidFill>
              </a:rPr>
              <a:t> : A High-Level Deep Learning </a:t>
            </a:r>
            <a:r>
              <a:rPr lang="en-US" sz="2800" dirty="0" smtClean="0">
                <a:solidFill>
                  <a:srgbClr val="FFFF00"/>
                </a:solidFill>
              </a:rPr>
              <a:t>Library </a:t>
            </a:r>
            <a:endParaRPr lang="en-US" sz="2800" dirty="0">
              <a:solidFill>
                <a:srgbClr val="FFFF00"/>
              </a:solidFill>
            </a:endParaRPr>
          </a:p>
          <a:p>
            <a:pPr algn="l"/>
            <a:r>
              <a:rPr lang="en-US" dirty="0">
                <a:solidFill>
                  <a:schemeClr val="accent1"/>
                </a:solidFill>
              </a:rPr>
              <a:t>          </a:t>
            </a:r>
            <a:endParaRPr lang="en-US" dirty="0" smtClean="0">
              <a:solidFill>
                <a:schemeClr val="accent1"/>
              </a:solidFill>
            </a:endParaRPr>
          </a:p>
          <a:p>
            <a:pPr algn="l"/>
            <a:r>
              <a:rPr lang="en-US" dirty="0">
                <a:solidFill>
                  <a:schemeClr val="accent1"/>
                </a:solidFill>
              </a:rPr>
              <a:t>	</a:t>
            </a:r>
            <a:r>
              <a:rPr lang="en-US" dirty="0" err="1" smtClean="0">
                <a:solidFill>
                  <a:schemeClr val="accent1"/>
                </a:solidFill>
              </a:rPr>
              <a:t>Keras</a:t>
            </a:r>
            <a:r>
              <a:rPr lang="en-US" dirty="0" smtClean="0">
                <a:solidFill>
                  <a:schemeClr val="accent1"/>
                </a:solidFill>
              </a:rPr>
              <a:t> </a:t>
            </a:r>
            <a:r>
              <a:rPr lang="en-US" dirty="0">
                <a:solidFill>
                  <a:schemeClr val="accent1"/>
                </a:solidFill>
              </a:rPr>
              <a:t>is a high-level neural networks library, written in Python.  The system is  capable of running on top of either </a:t>
            </a:r>
            <a:r>
              <a:rPr lang="en-US" u="sng" dirty="0" smtClean="0">
                <a:solidFill>
                  <a:schemeClr val="accent1"/>
                </a:solidFill>
              </a:rPr>
              <a:t>TensorFlow</a:t>
            </a:r>
            <a:r>
              <a:rPr lang="en-US" dirty="0">
                <a:solidFill>
                  <a:schemeClr val="accent1"/>
                </a:solidFill>
              </a:rPr>
              <a:t> </a:t>
            </a:r>
            <a:r>
              <a:rPr lang="en-US" dirty="0" smtClean="0">
                <a:solidFill>
                  <a:schemeClr val="accent1"/>
                </a:solidFill>
              </a:rPr>
              <a:t>or </a:t>
            </a:r>
            <a:r>
              <a:rPr lang="en-US" u="sng" dirty="0" err="1">
                <a:solidFill>
                  <a:schemeClr val="accent1"/>
                </a:solidFill>
              </a:rPr>
              <a:t>Theano</a:t>
            </a:r>
            <a:r>
              <a:rPr lang="en-US" dirty="0">
                <a:solidFill>
                  <a:schemeClr val="accent1"/>
                </a:solidFill>
              </a:rPr>
              <a:t>.  The </a:t>
            </a:r>
            <a:r>
              <a:rPr lang="en-US" dirty="0" err="1">
                <a:solidFill>
                  <a:schemeClr val="accent1"/>
                </a:solidFill>
              </a:rPr>
              <a:t>Keras</a:t>
            </a:r>
            <a:r>
              <a:rPr lang="en-US" dirty="0">
                <a:solidFill>
                  <a:schemeClr val="accent1"/>
                </a:solidFill>
              </a:rPr>
              <a:t> developer focuses on enabling fast experimentation in deep learning with various types of deep neural networks. The library </a:t>
            </a:r>
            <a:r>
              <a:rPr lang="en-US" dirty="0" smtClean="0">
                <a:solidFill>
                  <a:schemeClr val="accent1"/>
                </a:solidFill>
              </a:rPr>
              <a:t>allows </a:t>
            </a:r>
            <a:r>
              <a:rPr lang="en-US" dirty="0">
                <a:solidFill>
                  <a:schemeClr val="accent1"/>
                </a:solidFill>
              </a:rPr>
              <a:t>for easy and fast prototyping through total modularity, minimalism, and extensibility. Specifically, it supports both convolutional networks and recurrent networks, as well as combinations of the two most </a:t>
            </a:r>
            <a:r>
              <a:rPr lang="en-US" dirty="0" smtClean="0">
                <a:solidFill>
                  <a:schemeClr val="accent1"/>
                </a:solidFill>
              </a:rPr>
              <a:t>important </a:t>
            </a:r>
            <a:r>
              <a:rPr lang="en-US" dirty="0">
                <a:solidFill>
                  <a:schemeClr val="accent1"/>
                </a:solidFill>
              </a:rPr>
              <a:t>neural networks. Arbitrary connectivity schemes are supported, including multi-input and multi-output training. The system runs seamlessly on CPU and GPU. Listed below are guiding principles in using the </a:t>
            </a:r>
            <a:r>
              <a:rPr lang="en-US" dirty="0" err="1">
                <a:solidFill>
                  <a:schemeClr val="accent1"/>
                </a:solidFill>
              </a:rPr>
              <a:t>Keras</a:t>
            </a:r>
            <a:r>
              <a:rPr lang="en-US" dirty="0">
                <a:solidFill>
                  <a:schemeClr val="accent1"/>
                </a:solidFill>
              </a:rPr>
              <a:t> </a:t>
            </a:r>
            <a:r>
              <a:rPr lang="en-US" dirty="0" smtClean="0">
                <a:solidFill>
                  <a:schemeClr val="accent1"/>
                </a:solidFill>
              </a:rPr>
              <a:t>library.</a:t>
            </a:r>
            <a:endParaRPr lang="en-US" dirty="0">
              <a:solidFill>
                <a:schemeClr val="accent1"/>
              </a:solidFill>
            </a:endParaRPr>
          </a:p>
        </p:txBody>
      </p:sp>
    </p:spTree>
    <p:extLst>
      <p:ext uri="{BB962C8B-B14F-4D97-AF65-F5344CB8AC3E}">
        <p14:creationId xmlns:p14="http://schemas.microsoft.com/office/powerpoint/2010/main" val="10693272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2658" name="Rectangle 2"/>
          <p:cNvSpPr>
            <a:spLocks noChangeArrowheads="1"/>
          </p:cNvSpPr>
          <p:nvPr/>
        </p:nvSpPr>
        <p:spPr bwMode="auto">
          <a:xfrm>
            <a:off x="0" y="1635125"/>
            <a:ext cx="9144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spAutoFit/>
          </a:bodyPr>
          <a:lstStyle/>
          <a:p>
            <a:endParaRPr lang="en-US"/>
          </a:p>
        </p:txBody>
      </p:sp>
      <p:sp>
        <p:nvSpPr>
          <p:cNvPr id="2" name="Rectangle 1"/>
          <p:cNvSpPr/>
          <p:nvPr/>
        </p:nvSpPr>
        <p:spPr>
          <a:xfrm>
            <a:off x="287524" y="296652"/>
            <a:ext cx="8190656" cy="6124754"/>
          </a:xfrm>
          <a:prstGeom prst="rect">
            <a:avLst/>
          </a:prstGeom>
        </p:spPr>
        <p:txBody>
          <a:bodyPr wrap="square">
            <a:spAutoFit/>
          </a:bodyPr>
          <a:lstStyle/>
          <a:p>
            <a:pPr lvl="1"/>
            <a:r>
              <a:rPr lang="en-US" sz="2400" dirty="0">
                <a:solidFill>
                  <a:srgbClr val="FFFF00"/>
                </a:solidFill>
              </a:rPr>
              <a:t>DIGITS 5 for Segmentation </a:t>
            </a:r>
            <a:r>
              <a:rPr lang="en-US" sz="2400" dirty="0" err="1">
                <a:solidFill>
                  <a:srgbClr val="FFFF00"/>
                </a:solidFill>
              </a:rPr>
              <a:t>Workflowin</a:t>
            </a:r>
            <a:r>
              <a:rPr lang="en-US" sz="2400" dirty="0">
                <a:solidFill>
                  <a:srgbClr val="FFFF00"/>
                </a:solidFill>
              </a:rPr>
              <a:t> GPU-based Deep Learning</a:t>
            </a:r>
          </a:p>
          <a:p>
            <a:pPr algn="l"/>
            <a:r>
              <a:rPr lang="en-US" dirty="0">
                <a:solidFill>
                  <a:schemeClr val="accent1"/>
                </a:solidFill>
              </a:rPr>
              <a:t>          </a:t>
            </a:r>
            <a:endParaRPr lang="en-US" dirty="0" smtClean="0">
              <a:solidFill>
                <a:schemeClr val="accent1"/>
              </a:solidFill>
            </a:endParaRPr>
          </a:p>
          <a:p>
            <a:pPr algn="l"/>
            <a:r>
              <a:rPr lang="en-US" dirty="0">
                <a:solidFill>
                  <a:schemeClr val="accent1"/>
                </a:solidFill>
              </a:rPr>
              <a:t>	</a:t>
            </a:r>
            <a:r>
              <a:rPr lang="en-US" dirty="0" smtClean="0">
                <a:solidFill>
                  <a:schemeClr val="accent1"/>
                </a:solidFill>
              </a:rPr>
              <a:t>In </a:t>
            </a:r>
            <a:r>
              <a:rPr lang="en-US" dirty="0">
                <a:solidFill>
                  <a:schemeClr val="accent1"/>
                </a:solidFill>
              </a:rPr>
              <a:t>2016, </a:t>
            </a:r>
            <a:r>
              <a:rPr lang="en-US" dirty="0" err="1">
                <a:solidFill>
                  <a:schemeClr val="accent1"/>
                </a:solidFill>
              </a:rPr>
              <a:t>Nvidia</a:t>
            </a:r>
            <a:r>
              <a:rPr lang="en-US" dirty="0">
                <a:solidFill>
                  <a:schemeClr val="accent1"/>
                </a:solidFill>
              </a:rPr>
              <a:t> announced a new software platform, known as </a:t>
            </a:r>
            <a:r>
              <a:rPr lang="en-US" dirty="0" err="1">
                <a:solidFill>
                  <a:schemeClr val="accent1"/>
                </a:solidFill>
              </a:rPr>
              <a:t>Nvidia</a:t>
            </a:r>
            <a:r>
              <a:rPr lang="en-US" dirty="0">
                <a:solidFill>
                  <a:schemeClr val="accent1"/>
                </a:solidFill>
              </a:rPr>
              <a:t> DIGITS 5. This platform </a:t>
            </a:r>
            <a:r>
              <a:rPr lang="en-US" dirty="0" smtClean="0">
                <a:solidFill>
                  <a:schemeClr val="accent1"/>
                </a:solidFill>
              </a:rPr>
              <a:t>supports </a:t>
            </a:r>
            <a:r>
              <a:rPr lang="en-US" dirty="0">
                <a:solidFill>
                  <a:schemeClr val="accent1"/>
                </a:solidFill>
              </a:rPr>
              <a:t>the training of neural networks in GPU-based deep learning </a:t>
            </a:r>
            <a:r>
              <a:rPr lang="en-US" dirty="0" smtClean="0">
                <a:solidFill>
                  <a:schemeClr val="accent1"/>
                </a:solidFill>
              </a:rPr>
              <a:t>applications. This software </a:t>
            </a:r>
            <a:r>
              <a:rPr lang="en-US" dirty="0">
                <a:solidFill>
                  <a:schemeClr val="accent1"/>
                </a:solidFill>
              </a:rPr>
              <a:t>platform has been designed with the following two </a:t>
            </a:r>
            <a:r>
              <a:rPr lang="en-US" dirty="0" smtClean="0">
                <a:solidFill>
                  <a:schemeClr val="accent1"/>
                </a:solidFill>
              </a:rPr>
              <a:t>important </a:t>
            </a:r>
            <a:r>
              <a:rPr lang="en-US" dirty="0">
                <a:solidFill>
                  <a:schemeClr val="accent1"/>
                </a:solidFill>
              </a:rPr>
              <a:t>functions for neural network computing. </a:t>
            </a:r>
            <a:r>
              <a:rPr lang="en-US" dirty="0" smtClean="0">
                <a:solidFill>
                  <a:schemeClr val="accent1"/>
                </a:solidFill>
              </a:rPr>
              <a:t>In many </a:t>
            </a:r>
            <a:r>
              <a:rPr lang="en-US" dirty="0">
                <a:solidFill>
                  <a:schemeClr val="accent1"/>
                </a:solidFill>
              </a:rPr>
              <a:t>ways, this software package </a:t>
            </a:r>
            <a:r>
              <a:rPr lang="en-US" dirty="0" smtClean="0">
                <a:solidFill>
                  <a:schemeClr val="accent1"/>
                </a:solidFill>
              </a:rPr>
              <a:t>completes </a:t>
            </a:r>
            <a:r>
              <a:rPr lang="en-US" dirty="0">
                <a:solidFill>
                  <a:schemeClr val="accent1"/>
                </a:solidFill>
              </a:rPr>
              <a:t>the TensorFlow approach in promoting distributed parallel execution on multiple GPU </a:t>
            </a:r>
            <a:r>
              <a:rPr lang="en-US" dirty="0" smtClean="0">
                <a:solidFill>
                  <a:schemeClr val="accent1"/>
                </a:solidFill>
              </a:rPr>
              <a:t>devices. This </a:t>
            </a:r>
            <a:r>
              <a:rPr lang="en-US" dirty="0">
                <a:solidFill>
                  <a:schemeClr val="accent1"/>
                </a:solidFill>
              </a:rPr>
              <a:t>is </a:t>
            </a:r>
            <a:r>
              <a:rPr lang="en-US" dirty="0" smtClean="0">
                <a:solidFill>
                  <a:schemeClr val="accent1"/>
                </a:solidFill>
              </a:rPr>
              <a:t>a completely </a:t>
            </a:r>
            <a:r>
              <a:rPr lang="en-US" dirty="0">
                <a:solidFill>
                  <a:schemeClr val="accent1"/>
                </a:solidFill>
              </a:rPr>
              <a:t>integrated system for segmentation workflow in neural network </a:t>
            </a:r>
            <a:r>
              <a:rPr lang="en-US" dirty="0" smtClean="0">
                <a:solidFill>
                  <a:schemeClr val="accent1"/>
                </a:solidFill>
              </a:rPr>
              <a:t>applications.  </a:t>
            </a:r>
            <a:r>
              <a:rPr lang="en-US" dirty="0">
                <a:solidFill>
                  <a:schemeClr val="accent1"/>
                </a:solidFill>
              </a:rPr>
              <a:t>The system creates a database for photo image segmentation that enables the visualization of the output image from a segmented neural network. </a:t>
            </a:r>
            <a:endParaRPr lang="en-US" dirty="0" smtClean="0">
              <a:solidFill>
                <a:schemeClr val="accent1"/>
              </a:solidFill>
            </a:endParaRPr>
          </a:p>
          <a:p>
            <a:pPr lvl="0" algn="l"/>
            <a:endParaRPr lang="en-US" sz="2400" dirty="0">
              <a:solidFill>
                <a:schemeClr val="accent1"/>
              </a:solidFill>
            </a:endParaRPr>
          </a:p>
          <a:p>
            <a:pPr lvl="0" algn="l"/>
            <a:r>
              <a:rPr lang="en-US" dirty="0" smtClean="0">
                <a:solidFill>
                  <a:schemeClr val="accent1"/>
                </a:solidFill>
              </a:rPr>
              <a:t>	DIGITS </a:t>
            </a:r>
            <a:r>
              <a:rPr lang="en-US" dirty="0">
                <a:solidFill>
                  <a:schemeClr val="accent1"/>
                </a:solidFill>
              </a:rPr>
              <a:t>model store </a:t>
            </a:r>
            <a:r>
              <a:rPr lang="en-US" dirty="0" smtClean="0">
                <a:solidFill>
                  <a:schemeClr val="accent1"/>
                </a:solidFill>
              </a:rPr>
              <a:t>is </a:t>
            </a:r>
            <a:r>
              <a:rPr lang="en-US" dirty="0">
                <a:solidFill>
                  <a:schemeClr val="accent1"/>
                </a:solidFill>
              </a:rPr>
              <a:t>an open-source </a:t>
            </a:r>
            <a:r>
              <a:rPr lang="en-US" dirty="0" smtClean="0">
                <a:solidFill>
                  <a:schemeClr val="accent1"/>
                </a:solidFill>
              </a:rPr>
              <a:t>online </a:t>
            </a:r>
            <a:r>
              <a:rPr lang="en-US" dirty="0">
                <a:solidFill>
                  <a:schemeClr val="accent1"/>
                </a:solidFill>
              </a:rPr>
              <a:t>knowledge base. It can download network description and pre-training models. </a:t>
            </a:r>
            <a:r>
              <a:rPr lang="en-US" dirty="0" smtClean="0">
                <a:solidFill>
                  <a:schemeClr val="accent1"/>
                </a:solidFill>
              </a:rPr>
              <a:t>We </a:t>
            </a:r>
            <a:r>
              <a:rPr lang="en-US" dirty="0">
                <a:solidFill>
                  <a:schemeClr val="accent1"/>
                </a:solidFill>
              </a:rPr>
              <a:t>explore below the object of image </a:t>
            </a:r>
            <a:r>
              <a:rPr lang="en-US" dirty="0" smtClean="0">
                <a:solidFill>
                  <a:schemeClr val="accent1"/>
                </a:solidFill>
              </a:rPr>
              <a:t>segmentation. </a:t>
            </a:r>
            <a:r>
              <a:rPr lang="en-US" dirty="0">
                <a:solidFill>
                  <a:schemeClr val="accent1"/>
                </a:solidFill>
              </a:rPr>
              <a:t>We introduce the steps to use DIGITS 5 to train a neural network to understand and setting up the SYNTHIA database to synthesize the cars, </a:t>
            </a:r>
            <a:r>
              <a:rPr lang="en-US" dirty="0" smtClean="0">
                <a:solidFill>
                  <a:schemeClr val="accent1"/>
                </a:solidFill>
              </a:rPr>
              <a:t>pedestrians, road </a:t>
            </a:r>
            <a:r>
              <a:rPr lang="en-US" dirty="0">
                <a:solidFill>
                  <a:schemeClr val="accent1"/>
                </a:solidFill>
              </a:rPr>
              <a:t>signs, and any other objects on city streets. </a:t>
            </a:r>
            <a:r>
              <a:rPr lang="en-US" dirty="0" smtClean="0">
                <a:solidFill>
                  <a:schemeClr val="accent1"/>
                </a:solidFill>
              </a:rPr>
              <a:t>This </a:t>
            </a:r>
            <a:r>
              <a:rPr lang="en-US" dirty="0">
                <a:solidFill>
                  <a:schemeClr val="accent1"/>
                </a:solidFill>
              </a:rPr>
              <a:t>feature is critically important to accelerate deep learning in guiding self-driving cars that read and understand images taken from the on-board </a:t>
            </a:r>
            <a:r>
              <a:rPr lang="en-US" dirty="0" smtClean="0">
                <a:solidFill>
                  <a:schemeClr val="accent1"/>
                </a:solidFill>
              </a:rPr>
              <a:t>cameras. </a:t>
            </a:r>
            <a:r>
              <a:rPr lang="en-US" dirty="0" err="1">
                <a:solidFill>
                  <a:schemeClr val="accent1"/>
                </a:solidFill>
              </a:rPr>
              <a:t>Nvidia</a:t>
            </a:r>
            <a:r>
              <a:rPr lang="en-US" dirty="0">
                <a:solidFill>
                  <a:schemeClr val="accent1"/>
                </a:solidFill>
              </a:rPr>
              <a:t> has been a pioneer in accelerating deep learning with GPU hardware supported by deep learning software tools for a number of years.  The following example explain the concept. More details can be found in </a:t>
            </a:r>
            <a:r>
              <a:rPr lang="en-US" dirty="0" err="1">
                <a:solidFill>
                  <a:schemeClr val="accent1"/>
                </a:solidFill>
              </a:rPr>
              <a:t>Nvidia</a:t>
            </a:r>
            <a:r>
              <a:rPr lang="en-US" dirty="0">
                <a:solidFill>
                  <a:schemeClr val="accent1"/>
                </a:solidFill>
              </a:rPr>
              <a:t> </a:t>
            </a:r>
            <a:r>
              <a:rPr lang="en-US" dirty="0" smtClean="0">
                <a:solidFill>
                  <a:schemeClr val="accent1"/>
                </a:solidFill>
              </a:rPr>
              <a:t>website</a:t>
            </a:r>
            <a:r>
              <a:rPr lang="en-US" dirty="0">
                <a:solidFill>
                  <a:schemeClr val="accent1"/>
                </a:solidFill>
              </a:rPr>
              <a:t>.</a:t>
            </a:r>
            <a:endParaRPr lang="en-US" sz="2400" dirty="0">
              <a:solidFill>
                <a:schemeClr val="accent1"/>
              </a:solidFill>
            </a:endParaRPr>
          </a:p>
        </p:txBody>
      </p:sp>
    </p:spTree>
    <p:extLst>
      <p:ext uri="{BB962C8B-B14F-4D97-AF65-F5344CB8AC3E}">
        <p14:creationId xmlns:p14="http://schemas.microsoft.com/office/powerpoint/2010/main" val="35734755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2658" name="Rectangle 2"/>
          <p:cNvSpPr>
            <a:spLocks noChangeArrowheads="1"/>
          </p:cNvSpPr>
          <p:nvPr/>
        </p:nvSpPr>
        <p:spPr bwMode="auto">
          <a:xfrm>
            <a:off x="0" y="1635125"/>
            <a:ext cx="9144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spAutoFit/>
          </a:bodyPr>
          <a:lstStyle/>
          <a:p>
            <a:endParaRPr lang="en-US"/>
          </a:p>
        </p:txBody>
      </p:sp>
      <p:sp>
        <p:nvSpPr>
          <p:cNvPr id="2" name="Rectangle 1"/>
          <p:cNvSpPr/>
          <p:nvPr/>
        </p:nvSpPr>
        <p:spPr>
          <a:xfrm>
            <a:off x="818710" y="944724"/>
            <a:ext cx="7506580" cy="5016758"/>
          </a:xfrm>
          <a:prstGeom prst="rect">
            <a:avLst/>
          </a:prstGeom>
        </p:spPr>
        <p:txBody>
          <a:bodyPr wrap="square">
            <a:spAutoFit/>
          </a:bodyPr>
          <a:lstStyle/>
          <a:p>
            <a:pPr algn="l"/>
            <a:r>
              <a:rPr lang="en-US" dirty="0">
                <a:solidFill>
                  <a:schemeClr val="accent1"/>
                </a:solidFill>
              </a:rPr>
              <a:t>Example 9.7:  Instance-Aware Image Segmentation in Neural Network </a:t>
            </a:r>
            <a:br>
              <a:rPr lang="en-US" dirty="0">
                <a:solidFill>
                  <a:schemeClr val="accent1"/>
                </a:solidFill>
              </a:rPr>
            </a:br>
            <a:r>
              <a:rPr lang="en-US" dirty="0">
                <a:solidFill>
                  <a:schemeClr val="accent1"/>
                </a:solidFill>
              </a:rPr>
              <a:t>                          Learning </a:t>
            </a:r>
            <a:r>
              <a:rPr lang="en-US" dirty="0" smtClean="0">
                <a:solidFill>
                  <a:schemeClr val="accent1"/>
                </a:solidFill>
              </a:rPr>
              <a:t>Operations</a:t>
            </a:r>
          </a:p>
          <a:p>
            <a:pPr algn="l"/>
            <a:endParaRPr lang="en-US" dirty="0">
              <a:solidFill>
                <a:schemeClr val="accent1"/>
              </a:solidFill>
            </a:endParaRPr>
          </a:p>
          <a:p>
            <a:pPr algn="l"/>
            <a:r>
              <a:rPr lang="en-US" dirty="0">
                <a:solidFill>
                  <a:schemeClr val="accent1"/>
                </a:solidFill>
              </a:rPr>
              <a:t>            The </a:t>
            </a:r>
            <a:r>
              <a:rPr lang="en-US" i="1" dirty="0">
                <a:solidFill>
                  <a:schemeClr val="accent1"/>
                </a:solidFill>
              </a:rPr>
              <a:t>instance-aware image segmentation</a:t>
            </a:r>
            <a:r>
              <a:rPr lang="en-US" dirty="0">
                <a:solidFill>
                  <a:schemeClr val="accent1"/>
                </a:solidFill>
              </a:rPr>
              <a:t> (IAIS</a:t>
            </a:r>
            <a:r>
              <a:rPr lang="en-US" dirty="0" smtClean="0">
                <a:solidFill>
                  <a:schemeClr val="accent1"/>
                </a:solidFill>
              </a:rPr>
              <a:t>) </a:t>
            </a:r>
            <a:r>
              <a:rPr lang="en-US" dirty="0">
                <a:solidFill>
                  <a:schemeClr val="accent1"/>
                </a:solidFill>
              </a:rPr>
              <a:t>refers to the segmentation of a given image into multiple </a:t>
            </a:r>
            <a:r>
              <a:rPr lang="en-US" dirty="0" smtClean="0">
                <a:solidFill>
                  <a:schemeClr val="accent1"/>
                </a:solidFill>
              </a:rPr>
              <a:t>segments </a:t>
            </a:r>
            <a:r>
              <a:rPr lang="en-US" dirty="0">
                <a:solidFill>
                  <a:schemeClr val="accent1"/>
                </a:solidFill>
              </a:rPr>
              <a:t>or component parts.  The neural network can learn the boundary of skeleton of each subdivided  image segments. This very useful in practical imaging understanding applications. </a:t>
            </a:r>
            <a:r>
              <a:rPr lang="en-US" dirty="0" smtClean="0">
                <a:solidFill>
                  <a:schemeClr val="accent1"/>
                </a:solidFill>
              </a:rPr>
              <a:t>As </a:t>
            </a:r>
            <a:r>
              <a:rPr lang="en-US" dirty="0">
                <a:solidFill>
                  <a:schemeClr val="accent1"/>
                </a:solidFill>
              </a:rPr>
              <a:t>shown in Fig.9.17, the IAIS system must be able to understand each class of image segments, even under the condition that some segment boundaries are fuzzy and not clearly distinguishable from surrounding image segments.  </a:t>
            </a:r>
            <a:endParaRPr lang="en-US" dirty="0" smtClean="0">
              <a:solidFill>
                <a:schemeClr val="accent1"/>
              </a:solidFill>
            </a:endParaRPr>
          </a:p>
          <a:p>
            <a:pPr algn="l"/>
            <a:endParaRPr lang="en-US" dirty="0">
              <a:solidFill>
                <a:schemeClr val="accent1"/>
              </a:solidFill>
            </a:endParaRPr>
          </a:p>
          <a:p>
            <a:pPr algn="l"/>
            <a:r>
              <a:rPr lang="en-US" dirty="0">
                <a:solidFill>
                  <a:schemeClr val="accent1"/>
                </a:solidFill>
              </a:rPr>
              <a:t>          The left image has 5 persons lined up in a photo shot. The middle image is the segmented images of the five persons that are attached to each other without clear boundaries among them. The rightmost image is the same </a:t>
            </a:r>
            <a:r>
              <a:rPr lang="en-US" dirty="0" smtClean="0">
                <a:solidFill>
                  <a:schemeClr val="accent1"/>
                </a:solidFill>
              </a:rPr>
              <a:t>image </a:t>
            </a:r>
            <a:r>
              <a:rPr lang="en-US" dirty="0">
                <a:solidFill>
                  <a:schemeClr val="accent1"/>
                </a:solidFill>
              </a:rPr>
              <a:t>after the IAIS treatment . Now their skeleton boundaries are plotted with edge extraction and labeling by different colors for different persons. The color labeling is one way to distinguish the individuals. This is the main concept of </a:t>
            </a:r>
            <a:r>
              <a:rPr lang="en-US" dirty="0" smtClean="0">
                <a:solidFill>
                  <a:schemeClr val="accent1"/>
                </a:solidFill>
              </a:rPr>
              <a:t>instance segmentation</a:t>
            </a:r>
            <a:r>
              <a:rPr lang="en-US" dirty="0">
                <a:solidFill>
                  <a:schemeClr val="accent1"/>
                </a:solidFill>
              </a:rPr>
              <a:t>. The Facebook </a:t>
            </a:r>
            <a:r>
              <a:rPr lang="en-US" dirty="0" err="1">
                <a:solidFill>
                  <a:schemeClr val="accent1"/>
                </a:solidFill>
              </a:rPr>
              <a:t>SharkMask</a:t>
            </a:r>
            <a:r>
              <a:rPr lang="en-US" dirty="0">
                <a:solidFill>
                  <a:schemeClr val="accent1"/>
                </a:solidFill>
              </a:rPr>
              <a:t> has applied this technique to do image understanding and captioning.                           </a:t>
            </a:r>
          </a:p>
        </p:txBody>
      </p:sp>
    </p:spTree>
    <p:extLst>
      <p:ext uri="{BB962C8B-B14F-4D97-AF65-F5344CB8AC3E}">
        <p14:creationId xmlns:p14="http://schemas.microsoft.com/office/powerpoint/2010/main" val="191680099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2658" name="Rectangle 2"/>
          <p:cNvSpPr>
            <a:spLocks noChangeArrowheads="1"/>
          </p:cNvSpPr>
          <p:nvPr/>
        </p:nvSpPr>
        <p:spPr bwMode="auto">
          <a:xfrm>
            <a:off x="0" y="1635125"/>
            <a:ext cx="9144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spAutoFit/>
          </a:bodyPr>
          <a:lstStyle/>
          <a:p>
            <a:endParaRPr lang="en-US"/>
          </a:p>
        </p:txBody>
      </p:sp>
      <p:pic>
        <p:nvPicPr>
          <p:cNvPr id="3" name="Picture 2" descr="../Downloads/640-4.jpeg"/>
          <p:cNvPicPr/>
          <p:nvPr/>
        </p:nvPicPr>
        <p:blipFill>
          <a:blip r:embed="rId3">
            <a:extLst>
              <a:ext uri="{28A0092B-C50C-407E-A947-70E740481C1C}">
                <a14:useLocalDpi xmlns:a14="http://schemas.microsoft.com/office/drawing/2010/main" val="0"/>
              </a:ext>
            </a:extLst>
          </a:blip>
          <a:srcRect/>
          <a:stretch>
            <a:fillRect/>
          </a:stretch>
        </p:blipFill>
        <p:spPr bwMode="auto">
          <a:xfrm>
            <a:off x="359532" y="80628"/>
            <a:ext cx="7272808" cy="1728192"/>
          </a:xfrm>
          <a:prstGeom prst="rect">
            <a:avLst/>
          </a:prstGeom>
          <a:noFill/>
          <a:ln>
            <a:noFill/>
          </a:ln>
        </p:spPr>
      </p:pic>
      <p:sp>
        <p:nvSpPr>
          <p:cNvPr id="2" name="Rectangle 1"/>
          <p:cNvSpPr/>
          <p:nvPr/>
        </p:nvSpPr>
        <p:spPr>
          <a:xfrm>
            <a:off x="755576" y="1952836"/>
            <a:ext cx="7704856" cy="830997"/>
          </a:xfrm>
          <a:prstGeom prst="rect">
            <a:avLst/>
          </a:prstGeom>
        </p:spPr>
        <p:txBody>
          <a:bodyPr wrap="square">
            <a:spAutoFit/>
          </a:bodyPr>
          <a:lstStyle/>
          <a:p>
            <a:pPr algn="l"/>
            <a:r>
              <a:rPr lang="en-US" dirty="0">
                <a:solidFill>
                  <a:schemeClr val="accent1"/>
                </a:solidFill>
              </a:rPr>
              <a:t>Figure 9.18:  A 5-person photo taken from the PASCAL VOC database. The segmented </a:t>
            </a:r>
            <a:r>
              <a:rPr lang="en-US" dirty="0" smtClean="0">
                <a:solidFill>
                  <a:schemeClr val="accent1"/>
                </a:solidFill>
              </a:rPr>
              <a:t>image </a:t>
            </a:r>
            <a:r>
              <a:rPr lang="en-US" dirty="0">
                <a:solidFill>
                  <a:schemeClr val="accent1"/>
                </a:solidFill>
              </a:rPr>
              <a:t>is at the middle. The instance-segmented image is shown at the right for identification purpose</a:t>
            </a:r>
            <a:r>
              <a:rPr lang="en-US" dirty="0" smtClean="0">
                <a:solidFill>
                  <a:schemeClr val="accent1"/>
                </a:solidFill>
              </a:rPr>
              <a:t>. </a:t>
            </a:r>
            <a:r>
              <a:rPr lang="en-US" dirty="0">
                <a:solidFill>
                  <a:schemeClr val="accent1"/>
                </a:solidFill>
              </a:rPr>
              <a:t>(Courtesy of  </a:t>
            </a:r>
            <a:r>
              <a:rPr lang="en-US" u="sng" dirty="0">
                <a:solidFill>
                  <a:schemeClr val="accent1"/>
                </a:solidFill>
              </a:rPr>
              <a:t>www.nvidia.com</a:t>
            </a:r>
            <a:r>
              <a:rPr lang="en-US" dirty="0">
                <a:solidFill>
                  <a:schemeClr val="accent1"/>
                </a:solidFill>
              </a:rPr>
              <a:t>, 2016). </a:t>
            </a:r>
          </a:p>
        </p:txBody>
      </p:sp>
      <p:sp>
        <p:nvSpPr>
          <p:cNvPr id="4" name="Rectangle 3"/>
          <p:cNvSpPr/>
          <p:nvPr/>
        </p:nvSpPr>
        <p:spPr>
          <a:xfrm>
            <a:off x="215516" y="3101543"/>
            <a:ext cx="8568952" cy="3323987"/>
          </a:xfrm>
          <a:prstGeom prst="rect">
            <a:avLst/>
          </a:prstGeom>
        </p:spPr>
        <p:txBody>
          <a:bodyPr wrap="square">
            <a:spAutoFit/>
          </a:bodyPr>
          <a:lstStyle/>
          <a:p>
            <a:pPr algn="l"/>
            <a:r>
              <a:rPr lang="en-US" sz="1400" dirty="0" smtClean="0">
                <a:solidFill>
                  <a:schemeClr val="accent1"/>
                </a:solidFill>
              </a:rPr>
              <a:t>	Today's </a:t>
            </a:r>
            <a:r>
              <a:rPr lang="en-US" sz="1400" dirty="0">
                <a:solidFill>
                  <a:schemeClr val="accent1"/>
                </a:solidFill>
              </a:rPr>
              <a:t>deep learning solutions rely almost exclusively on NVIDIA GPU-accelerated computing to train and speed up challenging applications such as image, handwriting, and voice identification. A deep learning system with </a:t>
            </a:r>
            <a:r>
              <a:rPr lang="en-US" sz="1400" dirty="0" err="1">
                <a:solidFill>
                  <a:schemeClr val="accent1"/>
                </a:solidFill>
              </a:rPr>
              <a:t>Nvidia</a:t>
            </a:r>
            <a:r>
              <a:rPr lang="en-US" sz="1400" dirty="0">
                <a:solidFill>
                  <a:schemeClr val="accent1"/>
                </a:solidFill>
              </a:rPr>
              <a:t> GPUs encourages parallel execution of image workloads. This can speed up networks by 10 to 75 times faster than using traditional CPUs. This  </a:t>
            </a:r>
            <a:r>
              <a:rPr lang="en-US" sz="1400" dirty="0" smtClean="0">
                <a:solidFill>
                  <a:schemeClr val="accent1"/>
                </a:solidFill>
              </a:rPr>
              <a:t>has </a:t>
            </a:r>
            <a:r>
              <a:rPr lang="en-US" sz="1400" dirty="0">
                <a:solidFill>
                  <a:schemeClr val="accent1"/>
                </a:solidFill>
              </a:rPr>
              <a:t>reduced the time of many image data training iterations from several weeks to just days. </a:t>
            </a:r>
            <a:r>
              <a:rPr lang="en-US" sz="1400" dirty="0" err="1">
                <a:solidFill>
                  <a:schemeClr val="accent1"/>
                </a:solidFill>
              </a:rPr>
              <a:t>Nvidia</a:t>
            </a:r>
            <a:r>
              <a:rPr lang="en-US" sz="1400" dirty="0">
                <a:solidFill>
                  <a:schemeClr val="accent1"/>
                </a:solidFill>
              </a:rPr>
              <a:t> has claimed that  GPUs can achieve a 12 times in training </a:t>
            </a:r>
            <a:r>
              <a:rPr lang="en-US" sz="1400" i="1" dirty="0">
                <a:solidFill>
                  <a:schemeClr val="accent1"/>
                </a:solidFill>
              </a:rPr>
              <a:t>deep neural networks</a:t>
            </a:r>
            <a:r>
              <a:rPr lang="en-US" sz="1400" dirty="0">
                <a:solidFill>
                  <a:schemeClr val="accent1"/>
                </a:solidFill>
              </a:rPr>
              <a:t> (DNNs) over the use of CPU devices</a:t>
            </a:r>
            <a:r>
              <a:rPr lang="en-US" sz="1400" dirty="0" smtClean="0">
                <a:solidFill>
                  <a:schemeClr val="accent1"/>
                </a:solidFill>
              </a:rPr>
              <a:t>.</a:t>
            </a:r>
          </a:p>
          <a:p>
            <a:pPr algn="l"/>
            <a:endParaRPr lang="en-US" sz="1400" dirty="0">
              <a:solidFill>
                <a:schemeClr val="accent1"/>
              </a:solidFill>
            </a:endParaRPr>
          </a:p>
          <a:p>
            <a:pPr algn="l"/>
            <a:r>
              <a:rPr lang="en-US" sz="1400" dirty="0">
                <a:solidFill>
                  <a:schemeClr val="accent1"/>
                </a:solidFill>
              </a:rPr>
              <a:t> </a:t>
            </a:r>
            <a:r>
              <a:rPr lang="en-US" sz="1400" dirty="0" smtClean="0">
                <a:solidFill>
                  <a:schemeClr val="accent1"/>
                </a:solidFill>
              </a:rPr>
              <a:t>	In </a:t>
            </a:r>
            <a:r>
              <a:rPr lang="en-US" sz="1400" dirty="0">
                <a:solidFill>
                  <a:schemeClr val="accent1"/>
                </a:solidFill>
              </a:rPr>
              <a:t>general, the GPU approach offers faster AI application development. As a matter fact, today’s computers can perform not only learning </a:t>
            </a:r>
            <a:r>
              <a:rPr lang="en-US" sz="1400" dirty="0" smtClean="0">
                <a:solidFill>
                  <a:schemeClr val="accent1"/>
                </a:solidFill>
              </a:rPr>
              <a:t>operations, </a:t>
            </a:r>
            <a:r>
              <a:rPr lang="en-US" sz="1400" dirty="0">
                <a:solidFill>
                  <a:schemeClr val="accent1"/>
                </a:solidFill>
              </a:rPr>
              <a:t>but also some kind of thinking in the image recognition process</a:t>
            </a:r>
            <a:r>
              <a:rPr lang="en-US" sz="1400" dirty="0" smtClean="0">
                <a:solidFill>
                  <a:schemeClr val="accent1"/>
                </a:solidFill>
              </a:rPr>
              <a:t>. </a:t>
            </a:r>
            <a:r>
              <a:rPr lang="en-US" sz="1400" dirty="0">
                <a:solidFill>
                  <a:schemeClr val="accent1"/>
                </a:solidFill>
              </a:rPr>
              <a:t>This opens up the opportunities in applications on robots, medicine, and self-driving cars. You can quickly design and deploy deep learning applications </a:t>
            </a:r>
            <a:r>
              <a:rPr lang="en-US" sz="1400" dirty="0" smtClean="0">
                <a:solidFill>
                  <a:schemeClr val="accent1"/>
                </a:solidFill>
              </a:rPr>
              <a:t>with </a:t>
            </a:r>
            <a:r>
              <a:rPr lang="en-US" sz="1400" dirty="0">
                <a:solidFill>
                  <a:schemeClr val="accent1"/>
                </a:solidFill>
              </a:rPr>
              <a:t>real time responses. The GPUs are </a:t>
            </a:r>
            <a:r>
              <a:rPr lang="en-US" sz="1400" dirty="0" smtClean="0">
                <a:solidFill>
                  <a:schemeClr val="accent1"/>
                </a:solidFill>
              </a:rPr>
              <a:t>largely </a:t>
            </a:r>
            <a:r>
              <a:rPr lang="en-US" sz="1400" dirty="0">
                <a:solidFill>
                  <a:schemeClr val="accent1"/>
                </a:solidFill>
              </a:rPr>
              <a:t>used in desktops, notebooks, servers and supercomputers around the world. Noe even GPU clouds have appeared in Amazon, IBM and Microsoft cloud platforms. The following example show a complete training solution in playing multiparty game</a:t>
            </a:r>
            <a:r>
              <a:rPr lang="en-US" sz="1400" dirty="0" smtClean="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197202553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9788" y="1462088"/>
            <a:ext cx="4924425" cy="3933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308842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23528" y="584684"/>
            <a:ext cx="8568952" cy="5324535"/>
          </a:xfrm>
          <a:prstGeom prst="rect">
            <a:avLst/>
          </a:prstGeom>
        </p:spPr>
        <p:txBody>
          <a:bodyPr wrap="square">
            <a:spAutoFit/>
          </a:bodyPr>
          <a:lstStyle/>
          <a:p>
            <a:r>
              <a:rPr lang="en-US" sz="3600" dirty="0">
                <a:solidFill>
                  <a:srgbClr val="FFFF00"/>
                </a:solidFill>
              </a:rPr>
              <a:t>Tensor processing unit (</a:t>
            </a:r>
            <a:r>
              <a:rPr lang="en-US" sz="3600" dirty="0" err="1">
                <a:solidFill>
                  <a:srgbClr val="FFFF00"/>
                </a:solidFill>
              </a:rPr>
              <a:t>TPU</a:t>
            </a:r>
            <a:r>
              <a:rPr lang="en-US" sz="3600" dirty="0" smtClean="0">
                <a:solidFill>
                  <a:srgbClr val="FFFF00"/>
                </a:solidFill>
              </a:rPr>
              <a:t>)</a:t>
            </a:r>
          </a:p>
          <a:p>
            <a:pPr algn="l"/>
            <a:endParaRPr lang="en-US" dirty="0">
              <a:solidFill>
                <a:schemeClr val="accent1"/>
              </a:solidFill>
            </a:endParaRPr>
          </a:p>
          <a:p>
            <a:pPr marL="285750" indent="-285750" algn="l">
              <a:buClr>
                <a:srgbClr val="FF0000"/>
              </a:buClr>
              <a:buSzPct val="147000"/>
              <a:buFont typeface="Wingdings" panose="05000000000000000000" pitchFamily="2" charset="2"/>
              <a:buChar char="§"/>
            </a:pPr>
            <a:r>
              <a:rPr lang="en-US" sz="1800" dirty="0">
                <a:solidFill>
                  <a:schemeClr val="accent1"/>
                </a:solidFill>
              </a:rPr>
              <a:t>In May 2016 Google announced its tensor processing </a:t>
            </a:r>
            <a:r>
              <a:rPr lang="en-US" sz="1800" dirty="0" smtClean="0">
                <a:solidFill>
                  <a:schemeClr val="accent1"/>
                </a:solidFill>
              </a:rPr>
              <a:t>unit (TPU</a:t>
            </a:r>
            <a:r>
              <a:rPr lang="en-US" sz="1800" dirty="0">
                <a:solidFill>
                  <a:schemeClr val="accent1"/>
                </a:solidFill>
              </a:rPr>
              <a:t>), a custom ASIC built specifically for machine learning and tailored for </a:t>
            </a:r>
            <a:r>
              <a:rPr lang="en-US" sz="1800" dirty="0" err="1" smtClean="0">
                <a:solidFill>
                  <a:schemeClr val="accent1"/>
                </a:solidFill>
              </a:rPr>
              <a:t>TensorFlow</a:t>
            </a:r>
            <a:r>
              <a:rPr lang="en-US" sz="1800" dirty="0" smtClean="0">
                <a:solidFill>
                  <a:schemeClr val="accent1"/>
                </a:solidFill>
              </a:rPr>
              <a:t> </a:t>
            </a:r>
            <a:endParaRPr lang="en-US" sz="1800" dirty="0" smtClean="0">
              <a:solidFill>
                <a:schemeClr val="accent1"/>
              </a:solidFill>
            </a:endParaRPr>
          </a:p>
          <a:p>
            <a:pPr marL="285750" indent="-285750" algn="l">
              <a:buClr>
                <a:srgbClr val="FF0000"/>
              </a:buClr>
              <a:buSzPct val="147000"/>
              <a:buFont typeface="Wingdings" panose="05000000000000000000" pitchFamily="2" charset="2"/>
              <a:buChar char="§"/>
            </a:pPr>
            <a:endParaRPr lang="en-US" sz="1800" dirty="0">
              <a:solidFill>
                <a:schemeClr val="accent1"/>
              </a:solidFill>
            </a:endParaRPr>
          </a:p>
          <a:p>
            <a:pPr marL="285750" indent="-285750" algn="l">
              <a:buClr>
                <a:srgbClr val="FF0000"/>
              </a:buClr>
              <a:buSzPct val="147000"/>
              <a:buFont typeface="Wingdings" panose="05000000000000000000" pitchFamily="2" charset="2"/>
              <a:buChar char="§"/>
            </a:pPr>
            <a:r>
              <a:rPr lang="en-US" sz="1800" dirty="0" smtClean="0">
                <a:solidFill>
                  <a:schemeClr val="accent1"/>
                </a:solidFill>
              </a:rPr>
              <a:t>TPU </a:t>
            </a:r>
            <a:r>
              <a:rPr lang="en-US" sz="1800" dirty="0">
                <a:solidFill>
                  <a:schemeClr val="accent1"/>
                </a:solidFill>
              </a:rPr>
              <a:t>is a programmable AI </a:t>
            </a:r>
            <a:r>
              <a:rPr lang="en-US" sz="1800" dirty="0" smtClean="0">
                <a:solidFill>
                  <a:schemeClr val="accent1"/>
                </a:solidFill>
              </a:rPr>
              <a:t>accelerator designed </a:t>
            </a:r>
            <a:r>
              <a:rPr lang="en-US" sz="1800" dirty="0">
                <a:solidFill>
                  <a:schemeClr val="accent1"/>
                </a:solidFill>
              </a:rPr>
              <a:t>to provide high </a:t>
            </a:r>
            <a:r>
              <a:rPr lang="en-US" sz="1800" dirty="0" smtClean="0">
                <a:solidFill>
                  <a:schemeClr val="accent1"/>
                </a:solidFill>
              </a:rPr>
              <a:t>throughput of </a:t>
            </a:r>
            <a:r>
              <a:rPr lang="en-US" sz="1800" dirty="0">
                <a:solidFill>
                  <a:schemeClr val="accent1"/>
                </a:solidFill>
              </a:rPr>
              <a:t>low-precision arithmetic (e.g., 8-bit), and oriented toward using or running models rather than training </a:t>
            </a:r>
            <a:r>
              <a:rPr lang="en-US" sz="1800" dirty="0" smtClean="0">
                <a:solidFill>
                  <a:schemeClr val="accent1"/>
                </a:solidFill>
              </a:rPr>
              <a:t>them</a:t>
            </a:r>
            <a:endParaRPr lang="en-US" sz="1800" dirty="0" smtClean="0">
              <a:solidFill>
                <a:schemeClr val="accent1"/>
              </a:solidFill>
            </a:endParaRPr>
          </a:p>
          <a:p>
            <a:pPr marL="285750" indent="-285750" algn="l">
              <a:buClr>
                <a:srgbClr val="FF0000"/>
              </a:buClr>
              <a:buSzPct val="147000"/>
              <a:buFont typeface="Wingdings" panose="05000000000000000000" pitchFamily="2" charset="2"/>
              <a:buChar char="§"/>
            </a:pPr>
            <a:endParaRPr lang="en-US" sz="1800" dirty="0">
              <a:solidFill>
                <a:schemeClr val="accent1"/>
              </a:solidFill>
            </a:endParaRPr>
          </a:p>
          <a:p>
            <a:pPr marL="285750" indent="-285750" algn="l">
              <a:buClr>
                <a:srgbClr val="FF0000"/>
              </a:buClr>
              <a:buSzPct val="147000"/>
              <a:buFont typeface="Wingdings" panose="05000000000000000000" pitchFamily="2" charset="2"/>
              <a:buChar char="§"/>
            </a:pPr>
            <a:r>
              <a:rPr lang="en-US" sz="1800" dirty="0" smtClean="0">
                <a:solidFill>
                  <a:schemeClr val="accent1"/>
                </a:solidFill>
              </a:rPr>
              <a:t>Google </a:t>
            </a:r>
            <a:r>
              <a:rPr lang="en-US" sz="1800" dirty="0">
                <a:solidFill>
                  <a:schemeClr val="accent1"/>
                </a:solidFill>
              </a:rPr>
              <a:t>announced they had been running TPUs inside their data centers for more than a year, and have found them to deliver an order of magnitude better-optimized performance per watt for machine </a:t>
            </a:r>
            <a:r>
              <a:rPr lang="en-US" sz="1800" dirty="0" smtClean="0">
                <a:solidFill>
                  <a:schemeClr val="accent1"/>
                </a:solidFill>
              </a:rPr>
              <a:t>learning</a:t>
            </a:r>
            <a:endParaRPr lang="en-US" sz="1800" baseline="30000" dirty="0">
              <a:solidFill>
                <a:schemeClr val="accent1"/>
              </a:solidFill>
            </a:endParaRPr>
          </a:p>
          <a:p>
            <a:pPr marL="285750" indent="-285750" algn="l">
              <a:buClr>
                <a:srgbClr val="FF0000"/>
              </a:buClr>
              <a:buSzPct val="147000"/>
              <a:buFont typeface="Wingdings" panose="05000000000000000000" pitchFamily="2" charset="2"/>
              <a:buChar char="§"/>
            </a:pPr>
            <a:endParaRPr lang="en-US" sz="1800" dirty="0">
              <a:solidFill>
                <a:schemeClr val="accent1"/>
              </a:solidFill>
            </a:endParaRPr>
          </a:p>
          <a:p>
            <a:pPr marL="285750" indent="-285750" algn="l">
              <a:buClr>
                <a:srgbClr val="FF0000"/>
              </a:buClr>
              <a:buSzPct val="147000"/>
              <a:buFont typeface="Wingdings" panose="05000000000000000000" pitchFamily="2" charset="2"/>
              <a:buChar char="§"/>
            </a:pPr>
            <a:r>
              <a:rPr lang="en-US" sz="1800" dirty="0">
                <a:solidFill>
                  <a:schemeClr val="accent1"/>
                </a:solidFill>
              </a:rPr>
              <a:t>In May 2017 Google announced the second-generation, as well as the availability of the TPUs in Google Compute </a:t>
            </a:r>
            <a:r>
              <a:rPr lang="en-US" sz="1800" dirty="0" smtClean="0">
                <a:solidFill>
                  <a:schemeClr val="accent1"/>
                </a:solidFill>
              </a:rPr>
              <a:t>Engine </a:t>
            </a:r>
            <a:endParaRPr lang="en-US" sz="1800" dirty="0" smtClean="0">
              <a:solidFill>
                <a:schemeClr val="accent1"/>
              </a:solidFill>
            </a:endParaRPr>
          </a:p>
          <a:p>
            <a:pPr marL="285750" indent="-285750" algn="l">
              <a:buClr>
                <a:srgbClr val="FF0000"/>
              </a:buClr>
              <a:buSzPct val="147000"/>
              <a:buFont typeface="Wingdings" panose="05000000000000000000" pitchFamily="2" charset="2"/>
              <a:buChar char="§"/>
            </a:pPr>
            <a:endParaRPr lang="en-US" sz="1800" dirty="0">
              <a:solidFill>
                <a:schemeClr val="accent1"/>
              </a:solidFill>
            </a:endParaRPr>
          </a:p>
          <a:p>
            <a:pPr marL="285750" indent="-285750" algn="l">
              <a:buClr>
                <a:srgbClr val="FF0000"/>
              </a:buClr>
              <a:buSzPct val="147000"/>
              <a:buFont typeface="Wingdings" panose="05000000000000000000" pitchFamily="2" charset="2"/>
              <a:buChar char="§"/>
            </a:pPr>
            <a:r>
              <a:rPr lang="en-US" sz="1800" dirty="0" smtClean="0">
                <a:solidFill>
                  <a:schemeClr val="accent1"/>
                </a:solidFill>
              </a:rPr>
              <a:t>The </a:t>
            </a:r>
            <a:r>
              <a:rPr lang="en-US" sz="1800" dirty="0">
                <a:solidFill>
                  <a:schemeClr val="accent1"/>
                </a:solidFill>
              </a:rPr>
              <a:t>second-generation TPUs deliver up to 180 teraflops of performance, and when organized into clusters of 64 TPUs, provide up to 11.5 </a:t>
            </a:r>
            <a:r>
              <a:rPr lang="en-US" sz="1800" dirty="0" smtClean="0">
                <a:solidFill>
                  <a:schemeClr val="accent1"/>
                </a:solidFill>
              </a:rPr>
              <a:t>petaflops</a:t>
            </a:r>
            <a:endParaRPr lang="en-US" sz="1800" dirty="0">
              <a:solidFill>
                <a:schemeClr val="accent1"/>
              </a:solidFill>
            </a:endParaRPr>
          </a:p>
        </p:txBody>
      </p:sp>
    </p:spTree>
    <p:extLst>
      <p:ext uri="{BB962C8B-B14F-4D97-AF65-F5344CB8AC3E}">
        <p14:creationId xmlns:p14="http://schemas.microsoft.com/office/powerpoint/2010/main" val="123585087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s and Graphs"/>
          <p:cNvPicPr/>
          <p:nvPr/>
        </p:nvPicPr>
        <p:blipFill>
          <a:blip r:embed="rId3">
            <a:extLst>
              <a:ext uri="{28A0092B-C50C-407E-A947-70E740481C1C}">
                <a14:useLocalDpi xmlns:a14="http://schemas.microsoft.com/office/drawing/2010/main" val="0"/>
              </a:ext>
            </a:extLst>
          </a:blip>
          <a:srcRect/>
          <a:stretch>
            <a:fillRect/>
          </a:stretch>
        </p:blipFill>
        <p:spPr bwMode="auto">
          <a:xfrm>
            <a:off x="683568" y="368660"/>
            <a:ext cx="7524836" cy="4356484"/>
          </a:xfrm>
          <a:prstGeom prst="rect">
            <a:avLst/>
          </a:prstGeom>
          <a:noFill/>
          <a:ln>
            <a:noFill/>
          </a:ln>
        </p:spPr>
      </p:pic>
      <p:sp>
        <p:nvSpPr>
          <p:cNvPr id="2" name="Rectangle 1"/>
          <p:cNvSpPr/>
          <p:nvPr/>
        </p:nvSpPr>
        <p:spPr>
          <a:xfrm>
            <a:off x="467544" y="4905164"/>
            <a:ext cx="8316924" cy="830997"/>
          </a:xfrm>
          <a:prstGeom prst="rect">
            <a:avLst/>
          </a:prstGeom>
        </p:spPr>
        <p:txBody>
          <a:bodyPr wrap="square">
            <a:spAutoFit/>
          </a:bodyPr>
          <a:lstStyle/>
          <a:p>
            <a:pPr algn="l"/>
            <a:r>
              <a:rPr lang="en-US" dirty="0">
                <a:solidFill>
                  <a:srgbClr val="66FFFF"/>
                </a:solidFill>
              </a:rPr>
              <a:t> Figure 9.20: Converting raw data to tables and graphs  </a:t>
            </a:r>
            <a:r>
              <a:rPr lang="en-US" dirty="0" err="1">
                <a:solidFill>
                  <a:srgbClr val="66FFFF"/>
                </a:solidFill>
              </a:rPr>
              <a:t>berfore</a:t>
            </a:r>
            <a:r>
              <a:rPr lang="en-US" dirty="0">
                <a:solidFill>
                  <a:srgbClr val="66FFFF"/>
                </a:solidFill>
              </a:rPr>
              <a:t> they are analyzed by graph algorithms. </a:t>
            </a:r>
            <a:r>
              <a:rPr lang="en-US" dirty="0" smtClean="0">
                <a:solidFill>
                  <a:srgbClr val="66FFFF"/>
                </a:solidFill>
              </a:rPr>
              <a:t>(</a:t>
            </a:r>
            <a:r>
              <a:rPr lang="en-US" dirty="0">
                <a:solidFill>
                  <a:srgbClr val="66FFFF"/>
                </a:solidFill>
              </a:rPr>
              <a:t>Courtesy of Apache</a:t>
            </a:r>
            <a:r>
              <a:rPr lang="en-US" dirty="0" smtClean="0">
                <a:solidFill>
                  <a:srgbClr val="66FFFF"/>
                </a:solidFill>
              </a:rPr>
              <a:t>, </a:t>
            </a:r>
            <a:r>
              <a:rPr lang="en-US" u="sng" dirty="0">
                <a:solidFill>
                  <a:srgbClr val="66FFFF"/>
                </a:solidFill>
              </a:rPr>
              <a:t>https://www.spark.apache.org/ docs/0.9.0/</a:t>
            </a:r>
            <a:r>
              <a:rPr lang="en-US" u="sng" dirty="0" err="1">
                <a:solidFill>
                  <a:srgbClr val="66FFFF"/>
                </a:solidFill>
              </a:rPr>
              <a:t>graphx</a:t>
            </a:r>
            <a:r>
              <a:rPr lang="en-US" u="sng" dirty="0">
                <a:solidFill>
                  <a:srgbClr val="66FFFF"/>
                </a:solidFill>
              </a:rPr>
              <a:t>-programming-guide</a:t>
            </a:r>
            <a:r>
              <a:rPr lang="en-US" dirty="0">
                <a:solidFill>
                  <a:srgbClr val="66FFFF"/>
                </a:solidFill>
              </a:rPr>
              <a:t>, 2016 [2</a:t>
            </a:r>
            <a:r>
              <a:rPr lang="en-US" dirty="0" smtClean="0">
                <a:solidFill>
                  <a:srgbClr val="66FFFF"/>
                </a:solidFill>
              </a:rPr>
              <a:t>])  </a:t>
            </a:r>
            <a:endParaRPr lang="en-US" dirty="0">
              <a:solidFill>
                <a:srgbClr val="66FFFF"/>
              </a:solidFill>
            </a:endParaRPr>
          </a:p>
        </p:txBody>
      </p:sp>
    </p:spTree>
    <p:extLst>
      <p:ext uri="{BB962C8B-B14F-4D97-AF65-F5344CB8AC3E}">
        <p14:creationId xmlns:p14="http://schemas.microsoft.com/office/powerpoint/2010/main" val="49289725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 Analytics Pipeline"/>
          <p:cNvPicPr/>
          <p:nvPr/>
        </p:nvPicPr>
        <p:blipFill>
          <a:blip r:embed="rId3">
            <a:extLst>
              <a:ext uri="{28A0092B-C50C-407E-A947-70E740481C1C}">
                <a14:useLocalDpi xmlns:a14="http://schemas.microsoft.com/office/drawing/2010/main" val="0"/>
              </a:ext>
            </a:extLst>
          </a:blip>
          <a:srcRect/>
          <a:stretch>
            <a:fillRect/>
          </a:stretch>
        </p:blipFill>
        <p:spPr bwMode="auto">
          <a:xfrm>
            <a:off x="1007604" y="692696"/>
            <a:ext cx="7344816" cy="3564396"/>
          </a:xfrm>
          <a:prstGeom prst="rect">
            <a:avLst/>
          </a:prstGeom>
          <a:noFill/>
          <a:ln>
            <a:noFill/>
          </a:ln>
        </p:spPr>
      </p:pic>
      <p:sp>
        <p:nvSpPr>
          <p:cNvPr id="2" name="Rectangle 1"/>
          <p:cNvSpPr/>
          <p:nvPr/>
        </p:nvSpPr>
        <p:spPr>
          <a:xfrm>
            <a:off x="935596" y="4581128"/>
            <a:ext cx="7848872" cy="830997"/>
          </a:xfrm>
          <a:prstGeom prst="rect">
            <a:avLst/>
          </a:prstGeom>
        </p:spPr>
        <p:txBody>
          <a:bodyPr wrap="square">
            <a:spAutoFit/>
          </a:bodyPr>
          <a:lstStyle/>
          <a:p>
            <a:pPr algn="l"/>
            <a:r>
              <a:rPr lang="en-US" dirty="0">
                <a:solidFill>
                  <a:srgbClr val="66FFFF"/>
                </a:solidFill>
              </a:rPr>
              <a:t> Figure 9.21:   A typical graph analytics pipeline consisting of 5 functional stages. (Courtesy of </a:t>
            </a:r>
            <a:r>
              <a:rPr lang="en-US" dirty="0" smtClean="0">
                <a:solidFill>
                  <a:srgbClr val="66FFFF"/>
                </a:solidFill>
              </a:rPr>
              <a:t> </a:t>
            </a:r>
            <a:r>
              <a:rPr lang="en-US" dirty="0">
                <a:solidFill>
                  <a:srgbClr val="66FFFF"/>
                </a:solidFill>
              </a:rPr>
              <a:t>Apache Spark,  </a:t>
            </a:r>
            <a:r>
              <a:rPr lang="en-US" u="sng" dirty="0">
                <a:solidFill>
                  <a:srgbClr val="66FFFF"/>
                </a:solidFill>
              </a:rPr>
              <a:t>https://www.spark.apache.org/ docs/0.9.0/</a:t>
            </a:r>
            <a:r>
              <a:rPr lang="en-US" u="sng" dirty="0" err="1">
                <a:solidFill>
                  <a:srgbClr val="66FFFF"/>
                </a:solidFill>
              </a:rPr>
              <a:t>graphx</a:t>
            </a:r>
            <a:r>
              <a:rPr lang="en-US" u="sng" dirty="0">
                <a:solidFill>
                  <a:srgbClr val="66FFFF"/>
                </a:solidFill>
              </a:rPr>
              <a:t>-programming-guide</a:t>
            </a:r>
            <a:r>
              <a:rPr lang="en-US" dirty="0">
                <a:solidFill>
                  <a:srgbClr val="66FFFF"/>
                </a:solidFill>
              </a:rPr>
              <a:t>, </a:t>
            </a:r>
            <a:r>
              <a:rPr lang="en-US" dirty="0" smtClean="0">
                <a:solidFill>
                  <a:srgbClr val="66FFFF"/>
                </a:solidFill>
              </a:rPr>
              <a:t>2016)  </a:t>
            </a:r>
            <a:endParaRPr lang="en-US" dirty="0">
              <a:solidFill>
                <a:srgbClr val="66FFFF"/>
              </a:solidFill>
            </a:endParaRPr>
          </a:p>
        </p:txBody>
      </p:sp>
    </p:spTree>
    <p:extLst>
      <p:ext uri="{BB962C8B-B14F-4D97-AF65-F5344CB8AC3E}">
        <p14:creationId xmlns:p14="http://schemas.microsoft.com/office/powerpoint/2010/main" val="120843783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2658" name="Rectangle 2"/>
          <p:cNvSpPr>
            <a:spLocks noChangeArrowheads="1"/>
          </p:cNvSpPr>
          <p:nvPr/>
        </p:nvSpPr>
        <p:spPr bwMode="auto">
          <a:xfrm>
            <a:off x="0" y="1635125"/>
            <a:ext cx="9144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spAutoFit/>
          </a:bodyPr>
          <a:lstStyle/>
          <a:p>
            <a:endParaRPr lang="en-US"/>
          </a:p>
        </p:txBody>
      </p:sp>
      <p:pic>
        <p:nvPicPr>
          <p:cNvPr id="4" name="Picture 3"/>
          <p:cNvPicPr/>
          <p:nvPr/>
        </p:nvPicPr>
        <p:blipFill rotWithShape="1">
          <a:blip r:embed="rId3">
            <a:extLst>
              <a:ext uri="{28A0092B-C50C-407E-A947-70E740481C1C}">
                <a14:useLocalDpi xmlns:a14="http://schemas.microsoft.com/office/drawing/2010/main" val="0"/>
              </a:ext>
            </a:extLst>
          </a:blip>
          <a:srcRect l="10377" r="10754" b="15555"/>
          <a:stretch/>
        </p:blipFill>
        <p:spPr bwMode="auto">
          <a:xfrm>
            <a:off x="539552" y="404664"/>
            <a:ext cx="7776864" cy="3528392"/>
          </a:xfrm>
          <a:prstGeom prst="rect">
            <a:avLst/>
          </a:prstGeom>
          <a:noFill/>
          <a:ln>
            <a:noFill/>
          </a:ln>
          <a:extLst>
            <a:ext uri="{53640926-AAD7-44D8-BBD7-CCE9431645EC}">
              <a14:shadowObscured xmlns:a14="http://schemas.microsoft.com/office/drawing/2010/main"/>
            </a:ext>
          </a:extLst>
        </p:spPr>
      </p:pic>
      <p:sp>
        <p:nvSpPr>
          <p:cNvPr id="2" name="Rectangle 1"/>
          <p:cNvSpPr/>
          <p:nvPr/>
        </p:nvSpPr>
        <p:spPr>
          <a:xfrm>
            <a:off x="899592" y="4257092"/>
            <a:ext cx="7632848" cy="1077218"/>
          </a:xfrm>
          <a:prstGeom prst="rect">
            <a:avLst/>
          </a:prstGeom>
        </p:spPr>
        <p:txBody>
          <a:bodyPr wrap="square">
            <a:spAutoFit/>
          </a:bodyPr>
          <a:lstStyle/>
          <a:p>
            <a:pPr algn="l"/>
            <a:r>
              <a:rPr lang="en-US" dirty="0">
                <a:solidFill>
                  <a:srgbClr val="66FFFF"/>
                </a:solidFill>
              </a:rPr>
              <a:t> Figure 9.23  High </a:t>
            </a:r>
            <a:r>
              <a:rPr lang="en-US" dirty="0" err="1">
                <a:solidFill>
                  <a:srgbClr val="66FFFF"/>
                </a:solidFill>
              </a:rPr>
              <a:t>scholl</a:t>
            </a:r>
            <a:r>
              <a:rPr lang="en-US" dirty="0">
                <a:solidFill>
                  <a:srgbClr val="66FFFF"/>
                </a:solidFill>
              </a:rPr>
              <a:t> community formation based on grade class membership  (Courtesy of </a:t>
            </a:r>
            <a:r>
              <a:rPr lang="en-US" dirty="0" err="1">
                <a:solidFill>
                  <a:srgbClr val="66FFFF"/>
                </a:solidFill>
              </a:rPr>
              <a:t>Xie</a:t>
            </a:r>
            <a:r>
              <a:rPr lang="en-US" dirty="0">
                <a:solidFill>
                  <a:srgbClr val="66FFFF"/>
                </a:solidFill>
              </a:rPr>
              <a:t>, J</a:t>
            </a:r>
            <a:r>
              <a:rPr lang="en-US" dirty="0" smtClean="0">
                <a:solidFill>
                  <a:srgbClr val="66FFFF"/>
                </a:solidFill>
              </a:rPr>
              <a:t>. </a:t>
            </a:r>
            <a:r>
              <a:rPr lang="en-US" dirty="0">
                <a:solidFill>
                  <a:srgbClr val="66FFFF"/>
                </a:solidFill>
              </a:rPr>
              <a:t>et  al,  “Overlapping community detection in networks”, </a:t>
            </a:r>
            <a:r>
              <a:rPr lang="en-US" i="1" dirty="0">
                <a:solidFill>
                  <a:srgbClr val="66FFFF"/>
                </a:solidFill>
              </a:rPr>
              <a:t>ACM Computing Survey</a:t>
            </a:r>
            <a:r>
              <a:rPr lang="en-US" dirty="0">
                <a:solidFill>
                  <a:srgbClr val="66FFFF"/>
                </a:solidFill>
              </a:rPr>
              <a:t>, August 2013 [15</a:t>
            </a:r>
            <a:r>
              <a:rPr lang="en-US" dirty="0" smtClean="0">
                <a:solidFill>
                  <a:srgbClr val="66FFFF"/>
                </a:solidFill>
              </a:rPr>
              <a:t>])</a:t>
            </a:r>
            <a:endParaRPr lang="en-US" dirty="0">
              <a:solidFill>
                <a:srgbClr val="66FFFF"/>
              </a:solidFill>
            </a:endParaRPr>
          </a:p>
          <a:p>
            <a:pPr algn="l"/>
            <a:r>
              <a:rPr lang="en-US" dirty="0">
                <a:solidFill>
                  <a:srgbClr val="66FFFF"/>
                </a:solidFill>
              </a:rPr>
              <a:t> </a:t>
            </a:r>
          </a:p>
        </p:txBody>
      </p:sp>
    </p:spTree>
    <p:extLst>
      <p:ext uri="{BB962C8B-B14F-4D97-AF65-F5344CB8AC3E}">
        <p14:creationId xmlns:p14="http://schemas.microsoft.com/office/powerpoint/2010/main" val="244971590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2658" name="Rectangle 2"/>
          <p:cNvSpPr>
            <a:spLocks noChangeArrowheads="1"/>
          </p:cNvSpPr>
          <p:nvPr/>
        </p:nvSpPr>
        <p:spPr bwMode="auto">
          <a:xfrm>
            <a:off x="0" y="1635125"/>
            <a:ext cx="9144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spAutoFit/>
          </a:bodyPr>
          <a:lstStyle/>
          <a:p>
            <a:endParaRPr lang="en-US"/>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715338258"/>
              </p:ext>
            </p:extLst>
          </p:nvPr>
        </p:nvGraphicFramePr>
        <p:xfrm>
          <a:off x="971600" y="2128018"/>
          <a:ext cx="7200800" cy="2284464"/>
        </p:xfrm>
        <a:graphic>
          <a:graphicData uri="http://schemas.openxmlformats.org/presentationml/2006/ole">
            <mc:AlternateContent xmlns:mc="http://schemas.openxmlformats.org/markup-compatibility/2006">
              <mc:Choice xmlns:v="urn:schemas-microsoft-com:vml" Requires="v">
                <p:oleObj spid="_x0000_s14349" r:id="rId4" imgW="8067781" imgH="3362410" progId="Visio.Drawing.15">
                  <p:embed/>
                </p:oleObj>
              </mc:Choice>
              <mc:Fallback>
                <p:oleObj r:id="rId4" imgW="8067781" imgH="3362410"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600" y="2128018"/>
                        <a:ext cx="7200800" cy="2284464"/>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426369931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3"/>
          <p:cNvSpPr/>
          <p:nvPr/>
        </p:nvSpPr>
        <p:spPr>
          <a:xfrm>
            <a:off x="611560" y="1160748"/>
            <a:ext cx="7758608" cy="4524315"/>
          </a:xfrm>
          <a:prstGeom prst="rect">
            <a:avLst/>
          </a:prstGeom>
        </p:spPr>
        <p:txBody>
          <a:bodyPr wrap="square">
            <a:spAutoFit/>
          </a:bodyPr>
          <a:lstStyle/>
          <a:p>
            <a:r>
              <a:rPr lang="en-US" sz="3200" dirty="0">
                <a:solidFill>
                  <a:srgbClr val="FFFF00"/>
                </a:solidFill>
              </a:rPr>
              <a:t>Operations and </a:t>
            </a:r>
            <a:r>
              <a:rPr lang="en-US" sz="3200" dirty="0" smtClean="0">
                <a:solidFill>
                  <a:srgbClr val="FFFF00"/>
                </a:solidFill>
              </a:rPr>
              <a:t>Kernels</a:t>
            </a:r>
            <a:endParaRPr lang="en-US" sz="3200" dirty="0" smtClean="0">
              <a:solidFill>
                <a:srgbClr val="FFFF00"/>
              </a:solidFill>
            </a:endParaRPr>
          </a:p>
          <a:p>
            <a:pPr algn="l"/>
            <a:endParaRPr lang="en-US" dirty="0">
              <a:solidFill>
                <a:schemeClr val="accent1"/>
              </a:solidFill>
            </a:endParaRPr>
          </a:p>
          <a:p>
            <a:pPr algn="l"/>
            <a:r>
              <a:rPr lang="en-US" dirty="0" smtClean="0">
                <a:solidFill>
                  <a:schemeClr val="accent1"/>
                </a:solidFill>
              </a:rPr>
              <a:t>	An </a:t>
            </a:r>
            <a:r>
              <a:rPr lang="en-US" i="1" dirty="0">
                <a:solidFill>
                  <a:schemeClr val="accent1"/>
                </a:solidFill>
              </a:rPr>
              <a:t>operation</a:t>
            </a:r>
            <a:r>
              <a:rPr lang="en-US" dirty="0">
                <a:solidFill>
                  <a:schemeClr val="accent1"/>
                </a:solidFill>
              </a:rPr>
              <a:t> has a name and represents an abstract computation (e.g., “matrix multiply”, or “add”). An operation can have </a:t>
            </a:r>
            <a:r>
              <a:rPr lang="en-US" i="1" dirty="0">
                <a:solidFill>
                  <a:schemeClr val="accent1"/>
                </a:solidFill>
              </a:rPr>
              <a:t>attributes</a:t>
            </a:r>
            <a:r>
              <a:rPr lang="en-US" dirty="0">
                <a:solidFill>
                  <a:schemeClr val="accent1"/>
                </a:solidFill>
              </a:rPr>
              <a:t>, and all attributes must be provided or inferred at graph-construction time in order to instantiate a node to perform the operation. One common use of attributes is to make operations polymorphic over different tensor element types (e.g., add of two tensors of type float versus add of two tensors of type </a:t>
            </a:r>
            <a:r>
              <a:rPr lang="en-US" dirty="0" err="1">
                <a:solidFill>
                  <a:schemeClr val="accent1"/>
                </a:solidFill>
              </a:rPr>
              <a:t>int32</a:t>
            </a:r>
            <a:r>
              <a:rPr lang="en-US" dirty="0">
                <a:solidFill>
                  <a:schemeClr val="accent1"/>
                </a:solidFill>
              </a:rPr>
              <a:t>). Google provides special cloud-based APIs for translate, speech, vision and text applications. </a:t>
            </a:r>
            <a:endParaRPr lang="en-US" dirty="0" smtClean="0">
              <a:solidFill>
                <a:schemeClr val="accent1"/>
              </a:solidFill>
            </a:endParaRPr>
          </a:p>
          <a:p>
            <a:pPr algn="l"/>
            <a:endParaRPr lang="en-US" dirty="0">
              <a:solidFill>
                <a:schemeClr val="accent1"/>
              </a:solidFill>
            </a:endParaRPr>
          </a:p>
          <a:p>
            <a:pPr algn="l"/>
            <a:r>
              <a:rPr lang="en-US" dirty="0" smtClean="0">
                <a:solidFill>
                  <a:schemeClr val="accent1"/>
                </a:solidFill>
              </a:rPr>
              <a:t>	A </a:t>
            </a:r>
            <a:r>
              <a:rPr lang="en-US" i="1" dirty="0">
                <a:solidFill>
                  <a:schemeClr val="accent1"/>
                </a:solidFill>
              </a:rPr>
              <a:t>kernel</a:t>
            </a:r>
            <a:r>
              <a:rPr lang="en-US" dirty="0">
                <a:solidFill>
                  <a:schemeClr val="accent1"/>
                </a:solidFill>
              </a:rPr>
              <a:t> is a particular implementation of an operation that can be run on a particular type of device (e.g., CPU or GPU). A TensorFlow binary defines the sets of operations and kernels available via a registration mechanism. This set can be extended by linking in additional operation and/or kernel definitions/registrations. Table 9.1 shows operations types built into the core of TensorFlow library: </a:t>
            </a:r>
          </a:p>
        </p:txBody>
      </p:sp>
    </p:spTree>
    <p:extLst>
      <p:ext uri="{BB962C8B-B14F-4D97-AF65-F5344CB8AC3E}">
        <p14:creationId xmlns:p14="http://schemas.microsoft.com/office/powerpoint/2010/main" val="335583890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2658" name="Rectangle 2"/>
          <p:cNvSpPr>
            <a:spLocks noChangeArrowheads="1"/>
          </p:cNvSpPr>
          <p:nvPr/>
        </p:nvSpPr>
        <p:spPr bwMode="auto">
          <a:xfrm>
            <a:off x="0" y="1635125"/>
            <a:ext cx="9144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spAutoFit/>
          </a:bodyPr>
          <a:lstStyle/>
          <a:p>
            <a:endParaRPr lang="en-US"/>
          </a:p>
        </p:txBody>
      </p:sp>
      <p:sp>
        <p:nvSpPr>
          <p:cNvPr id="2" name="Rectangle 1"/>
          <p:cNvSpPr/>
          <p:nvPr/>
        </p:nvSpPr>
        <p:spPr>
          <a:xfrm>
            <a:off x="503548" y="836712"/>
            <a:ext cx="8334672" cy="5078313"/>
          </a:xfrm>
          <a:prstGeom prst="rect">
            <a:avLst/>
          </a:prstGeom>
        </p:spPr>
        <p:txBody>
          <a:bodyPr wrap="square">
            <a:spAutoFit/>
          </a:bodyPr>
          <a:lstStyle/>
          <a:p>
            <a:pPr algn="l"/>
            <a:r>
              <a:rPr lang="en-US" sz="2800" dirty="0">
                <a:solidFill>
                  <a:srgbClr val="66FFFF"/>
                </a:solidFill>
              </a:rPr>
              <a:t>Tensors: </a:t>
            </a:r>
            <a:endParaRPr lang="en-US" sz="2800" dirty="0" smtClean="0">
              <a:solidFill>
                <a:srgbClr val="66FFFF"/>
              </a:solidFill>
            </a:endParaRPr>
          </a:p>
          <a:p>
            <a:pPr algn="l"/>
            <a:endParaRPr lang="en-US" dirty="0">
              <a:solidFill>
                <a:schemeClr val="accent1"/>
              </a:solidFill>
            </a:endParaRPr>
          </a:p>
          <a:p>
            <a:pPr algn="l"/>
            <a:r>
              <a:rPr lang="en-US" dirty="0" smtClean="0">
                <a:solidFill>
                  <a:schemeClr val="accent1"/>
                </a:solidFill>
              </a:rPr>
              <a:t>A </a:t>
            </a:r>
            <a:r>
              <a:rPr lang="en-US" dirty="0">
                <a:solidFill>
                  <a:schemeClr val="accent1"/>
                </a:solidFill>
              </a:rPr>
              <a:t>tensor in our implementation is a typed, multidimensional array. We support a variety of tensor element types, including signed and unsigned integers ranging in size from 8 bits to 64 bits, IEEE float and double types, a complex number type, and a string type (an arbitrary byte array). Backing store of the appropriate size is managed by an allocator that is specific to the device on which the tensor resides. Tensor backing store buffers are reference counted and are deallocated when no references remain</a:t>
            </a:r>
            <a:r>
              <a:rPr lang="en-US" dirty="0" smtClean="0">
                <a:solidFill>
                  <a:schemeClr val="accent1"/>
                </a:solidFill>
              </a:rPr>
              <a:t>.</a:t>
            </a:r>
          </a:p>
          <a:p>
            <a:pPr algn="l"/>
            <a:endParaRPr lang="en-US" dirty="0">
              <a:solidFill>
                <a:schemeClr val="accent1"/>
              </a:solidFill>
            </a:endParaRPr>
          </a:p>
          <a:p>
            <a:pPr algn="l"/>
            <a:r>
              <a:rPr lang="en-US" sz="2400" dirty="0">
                <a:solidFill>
                  <a:srgbClr val="66FFFF"/>
                </a:solidFill>
              </a:rPr>
              <a:t>Sessions:  </a:t>
            </a:r>
            <a:endParaRPr lang="en-US" sz="2400" dirty="0" smtClean="0">
              <a:solidFill>
                <a:srgbClr val="66FFFF"/>
              </a:solidFill>
            </a:endParaRPr>
          </a:p>
          <a:p>
            <a:pPr algn="l"/>
            <a:endParaRPr lang="en-US" dirty="0">
              <a:solidFill>
                <a:schemeClr val="accent1"/>
              </a:solidFill>
            </a:endParaRPr>
          </a:p>
          <a:p>
            <a:pPr algn="l"/>
            <a:r>
              <a:rPr lang="en-US" dirty="0" smtClean="0">
                <a:solidFill>
                  <a:schemeClr val="accent1"/>
                </a:solidFill>
              </a:rPr>
              <a:t>Clients’ </a:t>
            </a:r>
            <a:r>
              <a:rPr lang="en-US" dirty="0">
                <a:solidFill>
                  <a:schemeClr val="accent1"/>
                </a:solidFill>
              </a:rPr>
              <a:t>programs interact with the TensorFlow system by creating a </a:t>
            </a:r>
            <a:r>
              <a:rPr lang="en-US" i="1" dirty="0">
                <a:solidFill>
                  <a:schemeClr val="accent1"/>
                </a:solidFill>
              </a:rPr>
              <a:t>Session.</a:t>
            </a:r>
            <a:r>
              <a:rPr lang="en-US" dirty="0">
                <a:solidFill>
                  <a:schemeClr val="accent1"/>
                </a:solidFill>
              </a:rPr>
              <a:t> To create a computation graph, the Session interface supports an Extend method to augment the current graph managed by the session with additional nodes and edges. Assume the initial graph when a session is created is empty. The other primary operation supported by the session interface is </a:t>
            </a:r>
            <a:r>
              <a:rPr lang="en-US" i="1" dirty="0">
                <a:solidFill>
                  <a:schemeClr val="accent1"/>
                </a:solidFill>
              </a:rPr>
              <a:t>Run,</a:t>
            </a:r>
            <a:r>
              <a:rPr lang="en-US" dirty="0">
                <a:solidFill>
                  <a:schemeClr val="accent1"/>
                </a:solidFill>
              </a:rPr>
              <a:t> which takes a set of output names that need to be computed, as well as an optional set of tensors to be fed into the graph in place of certain outputs of nodes. </a:t>
            </a:r>
          </a:p>
        </p:txBody>
      </p:sp>
    </p:spTree>
    <p:extLst>
      <p:ext uri="{BB962C8B-B14F-4D97-AF65-F5344CB8AC3E}">
        <p14:creationId xmlns:p14="http://schemas.microsoft.com/office/powerpoint/2010/main" val="63301701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2658" name="Rectangle 2"/>
          <p:cNvSpPr>
            <a:spLocks noChangeArrowheads="1"/>
          </p:cNvSpPr>
          <p:nvPr/>
        </p:nvSpPr>
        <p:spPr bwMode="auto">
          <a:xfrm>
            <a:off x="0" y="1635125"/>
            <a:ext cx="9144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spAutoFit/>
          </a:bodyPr>
          <a:lstStyle/>
          <a:p>
            <a:endParaRPr lang="en-US"/>
          </a:p>
        </p:txBody>
      </p:sp>
      <p:sp>
        <p:nvSpPr>
          <p:cNvPr id="2" name="Rectangle 1"/>
          <p:cNvSpPr/>
          <p:nvPr/>
        </p:nvSpPr>
        <p:spPr>
          <a:xfrm>
            <a:off x="683568" y="1448780"/>
            <a:ext cx="7920880" cy="3785652"/>
          </a:xfrm>
          <a:prstGeom prst="rect">
            <a:avLst/>
          </a:prstGeom>
        </p:spPr>
        <p:txBody>
          <a:bodyPr wrap="square">
            <a:spAutoFit/>
          </a:bodyPr>
          <a:lstStyle/>
          <a:p>
            <a:pPr algn="l"/>
            <a:r>
              <a:rPr lang="en-US" dirty="0">
                <a:solidFill>
                  <a:schemeClr val="accent1"/>
                </a:solidFill>
              </a:rPr>
              <a:t> import </a:t>
            </a:r>
            <a:r>
              <a:rPr lang="en-US" dirty="0" err="1">
                <a:solidFill>
                  <a:schemeClr val="accent1"/>
                </a:solidFill>
              </a:rPr>
              <a:t>tensorflow</a:t>
            </a:r>
            <a:r>
              <a:rPr lang="en-US" dirty="0">
                <a:solidFill>
                  <a:schemeClr val="accent1"/>
                </a:solidFill>
              </a:rPr>
              <a:t> as </a:t>
            </a:r>
            <a:r>
              <a:rPr lang="en-US" dirty="0" err="1">
                <a:solidFill>
                  <a:schemeClr val="accent1"/>
                </a:solidFill>
              </a:rPr>
              <a:t>tf</a:t>
            </a:r>
            <a:endParaRPr lang="en-US" dirty="0">
              <a:solidFill>
                <a:schemeClr val="accent1"/>
              </a:solidFill>
            </a:endParaRPr>
          </a:p>
          <a:p>
            <a:pPr algn="l"/>
            <a:r>
              <a:rPr lang="en-US" dirty="0">
                <a:solidFill>
                  <a:schemeClr val="accent1"/>
                </a:solidFill>
              </a:rPr>
              <a:t>b = </a:t>
            </a:r>
            <a:r>
              <a:rPr lang="en-US" dirty="0" err="1">
                <a:solidFill>
                  <a:schemeClr val="accent1"/>
                </a:solidFill>
              </a:rPr>
              <a:t>tf.Variable</a:t>
            </a:r>
            <a:r>
              <a:rPr lang="en-US" dirty="0">
                <a:solidFill>
                  <a:schemeClr val="accent1"/>
                </a:solidFill>
              </a:rPr>
              <a:t>(</a:t>
            </a:r>
            <a:r>
              <a:rPr lang="en-US" dirty="0" err="1">
                <a:solidFill>
                  <a:schemeClr val="accent1"/>
                </a:solidFill>
              </a:rPr>
              <a:t>tf.zeros</a:t>
            </a:r>
            <a:r>
              <a:rPr lang="en-US" dirty="0">
                <a:solidFill>
                  <a:schemeClr val="accent1"/>
                </a:solidFill>
              </a:rPr>
              <a:t>([100]))                                             // 100-d vector, initialize to zeroes</a:t>
            </a:r>
          </a:p>
          <a:p>
            <a:pPr algn="l"/>
            <a:r>
              <a:rPr lang="en-US" dirty="0">
                <a:solidFill>
                  <a:schemeClr val="accent1"/>
                </a:solidFill>
              </a:rPr>
              <a:t>W = </a:t>
            </a:r>
            <a:r>
              <a:rPr lang="en-US" dirty="0" err="1">
                <a:solidFill>
                  <a:schemeClr val="accent1"/>
                </a:solidFill>
              </a:rPr>
              <a:t>tf.Variable</a:t>
            </a:r>
            <a:r>
              <a:rPr lang="en-US" dirty="0">
                <a:solidFill>
                  <a:schemeClr val="accent1"/>
                </a:solidFill>
              </a:rPr>
              <a:t>(</a:t>
            </a:r>
            <a:r>
              <a:rPr lang="en-US" dirty="0" err="1">
                <a:solidFill>
                  <a:schemeClr val="accent1"/>
                </a:solidFill>
              </a:rPr>
              <a:t>tf.random_uniform</a:t>
            </a:r>
            <a:r>
              <a:rPr lang="en-US" dirty="0">
                <a:solidFill>
                  <a:schemeClr val="accent1"/>
                </a:solidFill>
              </a:rPr>
              <a:t>([784,100],-1,1))            // </a:t>
            </a:r>
            <a:r>
              <a:rPr lang="en-US" dirty="0" err="1">
                <a:solidFill>
                  <a:schemeClr val="accent1"/>
                </a:solidFill>
              </a:rPr>
              <a:t>784x100</a:t>
            </a:r>
            <a:r>
              <a:rPr lang="en-US" dirty="0">
                <a:solidFill>
                  <a:schemeClr val="accent1"/>
                </a:solidFill>
              </a:rPr>
              <a:t> matrix w/</a:t>
            </a:r>
            <a:r>
              <a:rPr lang="en-US" dirty="0" err="1">
                <a:solidFill>
                  <a:schemeClr val="accent1"/>
                </a:solidFill>
              </a:rPr>
              <a:t>rnd</a:t>
            </a:r>
            <a:r>
              <a:rPr lang="en-US" dirty="0">
                <a:solidFill>
                  <a:schemeClr val="accent1"/>
                </a:solidFill>
              </a:rPr>
              <a:t> </a:t>
            </a:r>
            <a:r>
              <a:rPr lang="en-US" dirty="0" err="1">
                <a:solidFill>
                  <a:schemeClr val="accent1"/>
                </a:solidFill>
              </a:rPr>
              <a:t>vals</a:t>
            </a:r>
            <a:endParaRPr lang="en-US" dirty="0">
              <a:solidFill>
                <a:schemeClr val="accent1"/>
              </a:solidFill>
            </a:endParaRPr>
          </a:p>
          <a:p>
            <a:pPr algn="l"/>
            <a:r>
              <a:rPr lang="en-US" dirty="0">
                <a:solidFill>
                  <a:schemeClr val="accent1"/>
                </a:solidFill>
              </a:rPr>
              <a:t>x = </a:t>
            </a:r>
            <a:r>
              <a:rPr lang="en-US" dirty="0" err="1">
                <a:solidFill>
                  <a:schemeClr val="accent1"/>
                </a:solidFill>
              </a:rPr>
              <a:t>tf.placeholder</a:t>
            </a:r>
            <a:r>
              <a:rPr lang="en-US" dirty="0">
                <a:solidFill>
                  <a:schemeClr val="accent1"/>
                </a:solidFill>
              </a:rPr>
              <a:t>(name="x")                                              // Placeholder for input</a:t>
            </a:r>
          </a:p>
          <a:p>
            <a:pPr algn="l"/>
            <a:r>
              <a:rPr lang="en-US" dirty="0" err="1">
                <a:solidFill>
                  <a:schemeClr val="accent1"/>
                </a:solidFill>
              </a:rPr>
              <a:t>relu</a:t>
            </a:r>
            <a:r>
              <a:rPr lang="en-US" dirty="0">
                <a:solidFill>
                  <a:schemeClr val="accent1"/>
                </a:solidFill>
              </a:rPr>
              <a:t> = </a:t>
            </a:r>
            <a:r>
              <a:rPr lang="en-US" dirty="0" err="1">
                <a:solidFill>
                  <a:schemeClr val="accent1"/>
                </a:solidFill>
              </a:rPr>
              <a:t>tf.nn.relu</a:t>
            </a:r>
            <a:r>
              <a:rPr lang="en-US" dirty="0">
                <a:solidFill>
                  <a:schemeClr val="accent1"/>
                </a:solidFill>
              </a:rPr>
              <a:t>(</a:t>
            </a:r>
            <a:r>
              <a:rPr lang="en-US" dirty="0" err="1">
                <a:solidFill>
                  <a:schemeClr val="accent1"/>
                </a:solidFill>
              </a:rPr>
              <a:t>tf.matmul</a:t>
            </a:r>
            <a:r>
              <a:rPr lang="en-US" dirty="0">
                <a:solidFill>
                  <a:schemeClr val="accent1"/>
                </a:solidFill>
              </a:rPr>
              <a:t>(W, x) + b)                                  // </a:t>
            </a:r>
            <a:r>
              <a:rPr lang="en-US" dirty="0" err="1">
                <a:solidFill>
                  <a:schemeClr val="accent1"/>
                </a:solidFill>
              </a:rPr>
              <a:t>Relu</a:t>
            </a:r>
            <a:r>
              <a:rPr lang="en-US" dirty="0">
                <a:solidFill>
                  <a:schemeClr val="accent1"/>
                </a:solidFill>
              </a:rPr>
              <a:t>(</a:t>
            </a:r>
            <a:r>
              <a:rPr lang="en-US" dirty="0" err="1">
                <a:solidFill>
                  <a:schemeClr val="accent1"/>
                </a:solidFill>
              </a:rPr>
              <a:t>Wx+b</a:t>
            </a:r>
            <a:r>
              <a:rPr lang="en-US" dirty="0">
                <a:solidFill>
                  <a:schemeClr val="accent1"/>
                </a:solidFill>
              </a:rPr>
              <a:t>)</a:t>
            </a:r>
          </a:p>
          <a:p>
            <a:pPr algn="l"/>
            <a:r>
              <a:rPr lang="en-US" dirty="0">
                <a:solidFill>
                  <a:schemeClr val="accent1"/>
                </a:solidFill>
              </a:rPr>
              <a:t>C = [...]                                                    // Cost computed as a function of </a:t>
            </a:r>
            <a:r>
              <a:rPr lang="en-US" dirty="0" err="1">
                <a:solidFill>
                  <a:schemeClr val="accent1"/>
                </a:solidFill>
              </a:rPr>
              <a:t>relu</a:t>
            </a:r>
            <a:endParaRPr lang="en-US" dirty="0">
              <a:solidFill>
                <a:schemeClr val="accent1"/>
              </a:solidFill>
            </a:endParaRPr>
          </a:p>
          <a:p>
            <a:pPr algn="l"/>
            <a:r>
              <a:rPr lang="en-US" dirty="0">
                <a:solidFill>
                  <a:schemeClr val="accent1"/>
                </a:solidFill>
              </a:rPr>
              <a:t>s = </a:t>
            </a:r>
            <a:r>
              <a:rPr lang="en-US" dirty="0" err="1">
                <a:solidFill>
                  <a:schemeClr val="accent1"/>
                </a:solidFill>
              </a:rPr>
              <a:t>tf.Session</a:t>
            </a:r>
            <a:r>
              <a:rPr lang="en-US" dirty="0">
                <a:solidFill>
                  <a:schemeClr val="accent1"/>
                </a:solidFill>
              </a:rPr>
              <a:t>()</a:t>
            </a:r>
          </a:p>
          <a:p>
            <a:pPr algn="l"/>
            <a:r>
              <a:rPr lang="en-US" dirty="0">
                <a:solidFill>
                  <a:schemeClr val="accent1"/>
                </a:solidFill>
              </a:rPr>
              <a:t>for step in </a:t>
            </a:r>
            <a:r>
              <a:rPr lang="en-US" dirty="0" err="1">
                <a:solidFill>
                  <a:schemeClr val="accent1"/>
                </a:solidFill>
              </a:rPr>
              <a:t>xrange</a:t>
            </a:r>
            <a:r>
              <a:rPr lang="en-US" dirty="0">
                <a:solidFill>
                  <a:schemeClr val="accent1"/>
                </a:solidFill>
              </a:rPr>
              <a:t>(0, 10):</a:t>
            </a:r>
          </a:p>
          <a:p>
            <a:pPr algn="l"/>
            <a:r>
              <a:rPr lang="en-US" dirty="0">
                <a:solidFill>
                  <a:schemeClr val="accent1"/>
                </a:solidFill>
              </a:rPr>
              <a:t>input = ...construct 100-D input array ...                              // Create 100-d vector for input</a:t>
            </a:r>
          </a:p>
          <a:p>
            <a:pPr algn="l"/>
            <a:r>
              <a:rPr lang="en-US" dirty="0">
                <a:solidFill>
                  <a:schemeClr val="accent1"/>
                </a:solidFill>
              </a:rPr>
              <a:t>result = </a:t>
            </a:r>
            <a:r>
              <a:rPr lang="en-US" dirty="0" err="1">
                <a:solidFill>
                  <a:schemeClr val="accent1"/>
                </a:solidFill>
              </a:rPr>
              <a:t>s.run</a:t>
            </a:r>
            <a:r>
              <a:rPr lang="en-US" dirty="0">
                <a:solidFill>
                  <a:schemeClr val="accent1"/>
                </a:solidFill>
              </a:rPr>
              <a:t>(C, </a:t>
            </a:r>
            <a:r>
              <a:rPr lang="en-US" dirty="0" err="1">
                <a:solidFill>
                  <a:schemeClr val="accent1"/>
                </a:solidFill>
              </a:rPr>
              <a:t>feed_dict</a:t>
            </a:r>
            <a:r>
              <a:rPr lang="en-US" dirty="0">
                <a:solidFill>
                  <a:schemeClr val="accent1"/>
                </a:solidFill>
              </a:rPr>
              <a:t>={x: input})                                 // Fetch cost, feeding x=input</a:t>
            </a:r>
          </a:p>
          <a:p>
            <a:pPr algn="l"/>
            <a:r>
              <a:rPr lang="en-US" dirty="0">
                <a:solidFill>
                  <a:schemeClr val="accent1"/>
                </a:solidFill>
              </a:rPr>
              <a:t>print step, result</a:t>
            </a:r>
          </a:p>
        </p:txBody>
      </p:sp>
    </p:spTree>
    <p:extLst>
      <p:ext uri="{BB962C8B-B14F-4D97-AF65-F5344CB8AC3E}">
        <p14:creationId xmlns:p14="http://schemas.microsoft.com/office/powerpoint/2010/main" val="231528812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2658" name="Rectangle 2"/>
          <p:cNvSpPr>
            <a:spLocks noChangeArrowheads="1"/>
          </p:cNvSpPr>
          <p:nvPr/>
        </p:nvSpPr>
        <p:spPr bwMode="auto">
          <a:xfrm>
            <a:off x="0" y="1635125"/>
            <a:ext cx="9144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spAutoFit/>
          </a:bodyPr>
          <a:lstStyle/>
          <a:p>
            <a:endParaRPr lang="en-US"/>
          </a:p>
        </p:txBody>
      </p:sp>
      <p:sp>
        <p:nvSpPr>
          <p:cNvPr id="3" name="Rectangle 2"/>
          <p:cNvSpPr>
            <a:spLocks noChangeArrowheads="1"/>
          </p:cNvSpPr>
          <p:nvPr/>
        </p:nvSpPr>
        <p:spPr bwMode="auto">
          <a:xfrm>
            <a:off x="377534" y="512676"/>
            <a:ext cx="8388932" cy="5616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8088" rIns="0" bIns="38088" numCol="1" anchor="ctr" anchorCtr="0" compatLnSpc="1">
            <a:prstTxWarp prst="textNoShape">
              <a:avLst/>
            </a:prstTxWarp>
            <a:spAutoFit/>
          </a:bodyPr>
          <a:lstStyle>
            <a:lvl1pPr algn="l">
              <a:tabLst>
                <a:tab pos="228600" algn="l"/>
              </a:tabLst>
              <a:defRPr>
                <a:solidFill>
                  <a:schemeClr val="tx1"/>
                </a:solidFill>
                <a:latin typeface="Arial" pitchFamily="34" charset="0"/>
                <a:cs typeface="Arial" pitchFamily="34" charset="0"/>
              </a:defRPr>
            </a:lvl1pPr>
            <a:lvl2pPr algn="l">
              <a:tabLst>
                <a:tab pos="228600" algn="l"/>
              </a:tabLst>
              <a:defRPr>
                <a:solidFill>
                  <a:schemeClr val="tx1"/>
                </a:solidFill>
                <a:latin typeface="Arial" pitchFamily="34" charset="0"/>
                <a:cs typeface="Arial" pitchFamily="34" charset="0"/>
              </a:defRPr>
            </a:lvl2pPr>
            <a:lvl3pPr algn="l">
              <a:tabLst>
                <a:tab pos="228600" algn="l"/>
              </a:tabLst>
              <a:defRPr>
                <a:solidFill>
                  <a:schemeClr val="tx1"/>
                </a:solidFill>
                <a:latin typeface="Arial" pitchFamily="34" charset="0"/>
                <a:cs typeface="Arial" pitchFamily="34" charset="0"/>
              </a:defRPr>
            </a:lvl3pPr>
            <a:lvl4pPr algn="l">
              <a:tabLst>
                <a:tab pos="228600" algn="l"/>
              </a:tabLst>
              <a:defRPr>
                <a:solidFill>
                  <a:schemeClr val="tx1"/>
                </a:solidFill>
                <a:latin typeface="Arial" pitchFamily="34" charset="0"/>
                <a:cs typeface="Arial" pitchFamily="34" charset="0"/>
              </a:defRPr>
            </a:lvl4pPr>
            <a:lvl5pPr algn="l">
              <a:tabLst>
                <a:tab pos="228600" algn="l"/>
              </a:tabLst>
              <a:defRPr>
                <a:solidFill>
                  <a:schemeClr val="tx1"/>
                </a:solidFill>
                <a:latin typeface="Arial" pitchFamily="34" charset="0"/>
                <a:cs typeface="Arial" pitchFamily="34" charset="0"/>
              </a:defRPr>
            </a:lvl5pPr>
            <a:lvl6pPr fontAlgn="base">
              <a:spcBef>
                <a:spcPct val="0"/>
              </a:spcBef>
              <a:spcAft>
                <a:spcPct val="0"/>
              </a:spcAft>
              <a:tabLst>
                <a:tab pos="228600" algn="l"/>
              </a:tabLst>
              <a:defRPr>
                <a:solidFill>
                  <a:schemeClr val="tx1"/>
                </a:solidFill>
                <a:latin typeface="Arial" pitchFamily="34" charset="0"/>
                <a:cs typeface="Arial" pitchFamily="34" charset="0"/>
              </a:defRPr>
            </a:lvl6pPr>
            <a:lvl7pPr fontAlgn="base">
              <a:spcBef>
                <a:spcPct val="0"/>
              </a:spcBef>
              <a:spcAft>
                <a:spcPct val="0"/>
              </a:spcAft>
              <a:tabLst>
                <a:tab pos="228600" algn="l"/>
              </a:tabLst>
              <a:defRPr>
                <a:solidFill>
                  <a:schemeClr val="tx1"/>
                </a:solidFill>
                <a:latin typeface="Arial" pitchFamily="34" charset="0"/>
                <a:cs typeface="Arial" pitchFamily="34" charset="0"/>
              </a:defRPr>
            </a:lvl7pPr>
            <a:lvl8pPr fontAlgn="base">
              <a:spcBef>
                <a:spcPct val="0"/>
              </a:spcBef>
              <a:spcAft>
                <a:spcPct val="0"/>
              </a:spcAft>
              <a:tabLst>
                <a:tab pos="228600" algn="l"/>
              </a:tabLst>
              <a:defRPr>
                <a:solidFill>
                  <a:schemeClr val="tx1"/>
                </a:solidFill>
                <a:latin typeface="Arial" pitchFamily="34" charset="0"/>
                <a:cs typeface="Arial" pitchFamily="34" charset="0"/>
              </a:defRPr>
            </a:lvl8pPr>
            <a:lvl9pPr fontAlgn="base">
              <a:spcBef>
                <a:spcPct val="0"/>
              </a:spcBef>
              <a:spcAft>
                <a:spcPct val="0"/>
              </a:spcAft>
              <a:tabLst>
                <a:tab pos="228600" algn="l"/>
              </a:tabLs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tabLst>
                <a:tab pos="228600" algn="l"/>
              </a:tabLst>
            </a:pPr>
            <a:r>
              <a:rPr kumimoji="0" lang="en-US" altLang="en-US" sz="2000" b="1" i="0" u="none" strike="noStrike" cap="none" normalizeH="0" baseline="0" dirty="0" smtClean="0">
                <a:ln>
                  <a:noFill/>
                </a:ln>
                <a:solidFill>
                  <a:srgbClr val="66FFFF"/>
                </a:solidFill>
                <a:effectLst/>
                <a:latin typeface="Times New Roman" pitchFamily="18" charset="0"/>
                <a:cs typeface="Times New Roman" pitchFamily="18" charset="0"/>
              </a:rPr>
              <a:t>To Create a TensorFlow Cluster:  </a:t>
            </a:r>
            <a:r>
              <a:rPr kumimoji="0" lang="en-US" altLang="en-US" sz="2000" b="0" i="0" u="none" strike="noStrike" cap="none" normalizeH="0" baseline="0" dirty="0" smtClean="0">
                <a:ln>
                  <a:noFill/>
                </a:ln>
                <a:solidFill>
                  <a:schemeClr val="accent1"/>
                </a:solidFill>
                <a:effectLst/>
                <a:latin typeface="Times New Roman" pitchFamily="18" charset="0"/>
                <a:cs typeface="Times New Roman" pitchFamily="18" charset="0"/>
              </a:rPr>
              <a:t>A TensorFlow "cluster" is a set of "tasks" that participate in the distributed execution of a TensorFlow graph. Each task is associated with a TensorFlow "server", which contains a "master" that can be used to create sessions, and a "worker" that executes operations in the graph. A cluster can also be divided into one or more "jobs", where each job contains one or more tasks</a:t>
            </a:r>
            <a:r>
              <a:rPr kumimoji="0" lang="en-US" altLang="en-US" sz="2000" b="1" i="0" u="none" strike="noStrike" cap="none" normalizeH="0" baseline="0" dirty="0" smtClean="0">
                <a:ln>
                  <a:noFill/>
                </a:ln>
                <a:solidFill>
                  <a:schemeClr val="accent1"/>
                </a:solidFill>
                <a:effectLst/>
                <a:latin typeface="Times New Roman" pitchFamily="18" charset="0"/>
                <a:cs typeface="Times New Roman" pitchFamily="18" charset="0"/>
              </a:rPr>
              <a:t>. </a:t>
            </a:r>
            <a:r>
              <a:rPr kumimoji="0" lang="en-US" altLang="en-US" sz="2000" b="0" i="0" u="none" strike="noStrike" cap="none" normalizeH="0" baseline="0" dirty="0" smtClean="0">
                <a:ln>
                  <a:noFill/>
                </a:ln>
                <a:solidFill>
                  <a:schemeClr val="accent1"/>
                </a:solidFill>
                <a:effectLst/>
                <a:latin typeface="Times New Roman" pitchFamily="18" charset="0"/>
                <a:cs typeface="Times New Roman" pitchFamily="18" charset="0"/>
              </a:rPr>
              <a:t>To create a cluster, you start one TensorFlow server per task in the cluster. Each task typically runs on a different machine, but you can run multiple tasks on the same machine (e.g. to control different GPU devices).  The following actions are taking place in a </a:t>
            </a:r>
            <a:r>
              <a:rPr kumimoji="0" lang="en-US" altLang="en-US" sz="2000" b="0" i="0" u="none" strike="noStrike" cap="none" normalizeH="0" baseline="0" dirty="0" err="1" smtClean="0">
                <a:ln>
                  <a:noFill/>
                </a:ln>
                <a:solidFill>
                  <a:schemeClr val="accent1"/>
                </a:solidFill>
                <a:effectLst/>
                <a:latin typeface="Times New Roman" pitchFamily="18" charset="0"/>
                <a:cs typeface="Times New Roman" pitchFamily="18" charset="0"/>
              </a:rPr>
              <a:t>clutster</a:t>
            </a:r>
            <a:r>
              <a:rPr kumimoji="0" lang="en-US" altLang="en-US" sz="2000" b="0" i="0" u="none" strike="noStrike" cap="none" normalizeH="0" baseline="0" dirty="0" smtClean="0">
                <a:ln>
                  <a:noFill/>
                </a:ln>
                <a:solidFill>
                  <a:schemeClr val="accent1"/>
                </a:solidFill>
                <a:effectLst/>
                <a:latin typeface="Times New Roman" pitchFamily="18" charset="0"/>
                <a:cs typeface="Times New Roman" pitchFamily="18" charset="0"/>
              </a:rPr>
              <a:t>. </a:t>
            </a:r>
            <a:endParaRPr kumimoji="0" lang="en-US" altLang="en-US" sz="2000" b="1" i="0" u="none" strike="noStrike" cap="none" normalizeH="0" baseline="0" dirty="0" smtClean="0">
              <a:ln>
                <a:noFill/>
              </a:ln>
              <a:solidFill>
                <a:schemeClr val="accent1"/>
              </a:solidFill>
              <a:effectLst/>
              <a:latin typeface="Times New Roman" pitchFamily="18" charset="0"/>
              <a:cs typeface="Times New Roman" pitchFamily="18" charset="0"/>
            </a:endParaRPr>
          </a:p>
          <a:p>
            <a:pPr marL="512763" marR="0" lvl="0" indent="-512763" algn="l" defTabSz="914400" rtl="0" eaLnBrk="0" fontAlgn="base" latinLnBrk="0" hangingPunct="0">
              <a:lnSpc>
                <a:spcPct val="100000"/>
              </a:lnSpc>
              <a:spcBef>
                <a:spcPct val="0"/>
              </a:spcBef>
              <a:spcAft>
                <a:spcPct val="0"/>
              </a:spcAft>
              <a:buClrTx/>
              <a:buSzTx/>
              <a:buFontTx/>
              <a:buChar char="•"/>
              <a:tabLst>
                <a:tab pos="228600" algn="l"/>
              </a:tabLst>
            </a:pPr>
            <a:r>
              <a:rPr kumimoji="0" lang="en-US" altLang="en-US" sz="2000" b="1" i="0" u="none" strike="noStrike" cap="none" normalizeH="0" baseline="0" dirty="0" smtClean="0">
                <a:ln>
                  <a:noFill/>
                </a:ln>
                <a:solidFill>
                  <a:schemeClr val="accent1"/>
                </a:solidFill>
                <a:effectLst/>
                <a:latin typeface="Times New Roman" pitchFamily="18" charset="0"/>
                <a:ea typeface="SimSun" pitchFamily="2" charset="-122"/>
                <a:cs typeface="Times New Roman" pitchFamily="18" charset="0"/>
              </a:rPr>
              <a:t>Create a </a:t>
            </a:r>
            <a:r>
              <a:rPr kumimoji="0" lang="en-US" altLang="en-US" sz="2000" b="0" i="0" u="none" strike="noStrike" cap="none" normalizeH="0" baseline="0" dirty="0" err="1" smtClean="0">
                <a:ln>
                  <a:noFill/>
                </a:ln>
                <a:solidFill>
                  <a:schemeClr val="accent1"/>
                </a:solidFill>
                <a:effectLst/>
                <a:ea typeface="SimSun" pitchFamily="2" charset="-122"/>
              </a:rPr>
              <a:t>tf.train.ClusterSpec</a:t>
            </a:r>
            <a:r>
              <a:rPr kumimoji="0" lang="en-US" altLang="en-US" sz="2000" b="0" i="0" u="none" strike="noStrike" cap="none" normalizeH="0" baseline="0" dirty="0" smtClean="0">
                <a:ln>
                  <a:noFill/>
                </a:ln>
                <a:solidFill>
                  <a:schemeClr val="accent1"/>
                </a:solidFill>
                <a:effectLst/>
                <a:latin typeface="Times New Roman" pitchFamily="18" charset="0"/>
                <a:ea typeface="SimSun" pitchFamily="2" charset="-122"/>
                <a:cs typeface="Times New Roman" pitchFamily="18" charset="0"/>
              </a:rPr>
              <a:t> that describes all of the tasks in the cluster. </a:t>
            </a:r>
            <a:r>
              <a:rPr kumimoji="0" lang="en-US" altLang="zh-CN" sz="2000" b="0" i="0" u="none" strike="noStrike" cap="none" normalizeH="0" baseline="0" dirty="0" smtClean="0">
                <a:ln>
                  <a:noFill/>
                </a:ln>
                <a:solidFill>
                  <a:schemeClr val="accent1"/>
                </a:solidFill>
                <a:effectLst/>
                <a:latin typeface="Times New Roman" pitchFamily="18" charset="0"/>
                <a:ea typeface="SimSun" pitchFamily="2" charset="-122"/>
                <a:cs typeface="Times New Roman" pitchFamily="18" charset="0"/>
              </a:rPr>
              <a:t>This should be the same for each task.</a:t>
            </a:r>
          </a:p>
          <a:p>
            <a:pPr marL="512763" marR="0" lvl="0" indent="-512763" algn="l" defTabSz="914400" rtl="0" eaLnBrk="0" fontAlgn="base" latinLnBrk="0" hangingPunct="0">
              <a:lnSpc>
                <a:spcPct val="100000"/>
              </a:lnSpc>
              <a:spcBef>
                <a:spcPct val="0"/>
              </a:spcBef>
              <a:spcAft>
                <a:spcPct val="0"/>
              </a:spcAft>
              <a:buClrTx/>
              <a:buSzTx/>
              <a:buFontTx/>
              <a:buChar char="•"/>
              <a:tabLst>
                <a:tab pos="228600" algn="l"/>
              </a:tabLst>
            </a:pPr>
            <a:r>
              <a:rPr kumimoji="0" lang="en-US" altLang="zh-CN" sz="2000" b="1" i="0" u="none" strike="noStrike" cap="none" normalizeH="0" baseline="0" dirty="0" smtClean="0">
                <a:ln>
                  <a:noFill/>
                </a:ln>
                <a:solidFill>
                  <a:schemeClr val="accent1"/>
                </a:solidFill>
                <a:effectLst/>
                <a:latin typeface="Times New Roman" pitchFamily="18" charset="0"/>
                <a:ea typeface="SimSun" pitchFamily="2" charset="-122"/>
                <a:cs typeface="Times New Roman" pitchFamily="18" charset="0"/>
              </a:rPr>
              <a:t>Create a </a:t>
            </a:r>
            <a:r>
              <a:rPr kumimoji="0" lang="en-US" altLang="zh-CN" sz="2000" b="0" i="0" u="none" strike="noStrike" cap="none" normalizeH="0" baseline="0" dirty="0" err="1" smtClean="0">
                <a:ln>
                  <a:noFill/>
                </a:ln>
                <a:solidFill>
                  <a:schemeClr val="accent1"/>
                </a:solidFill>
                <a:effectLst/>
                <a:ea typeface="SimSun" pitchFamily="2" charset="-122"/>
              </a:rPr>
              <a:t>tf.train.Server</a:t>
            </a:r>
            <a:r>
              <a:rPr kumimoji="0" lang="en-US" altLang="zh-CN" sz="2000" b="0" i="0" u="none" strike="noStrike" cap="none" normalizeH="0" baseline="0" dirty="0" smtClean="0">
                <a:ln>
                  <a:noFill/>
                </a:ln>
                <a:solidFill>
                  <a:schemeClr val="accent1"/>
                </a:solidFill>
                <a:effectLst/>
                <a:latin typeface="Times New Roman" pitchFamily="18" charset="0"/>
                <a:ea typeface="SimSun" pitchFamily="2" charset="-122"/>
                <a:cs typeface="Times New Roman" pitchFamily="18" charset="0"/>
              </a:rPr>
              <a:t>, passing the </a:t>
            </a:r>
            <a:r>
              <a:rPr kumimoji="0" lang="en-US" altLang="zh-CN" sz="2000" b="0" i="0" u="none" strike="noStrike" cap="none" normalizeH="0" baseline="0" dirty="0" err="1" smtClean="0">
                <a:ln>
                  <a:noFill/>
                </a:ln>
                <a:solidFill>
                  <a:schemeClr val="accent1"/>
                </a:solidFill>
                <a:effectLst/>
                <a:ea typeface="SimSun" pitchFamily="2" charset="-122"/>
              </a:rPr>
              <a:t>tf.train.ClusterSpec</a:t>
            </a:r>
            <a:r>
              <a:rPr kumimoji="0" lang="en-US" altLang="zh-CN" sz="2000" b="0" i="0" u="none" strike="noStrike" cap="none" normalizeH="0" baseline="0" dirty="0" smtClean="0">
                <a:ln>
                  <a:noFill/>
                </a:ln>
                <a:solidFill>
                  <a:schemeClr val="accent1"/>
                </a:solidFill>
                <a:effectLst/>
                <a:latin typeface="Times New Roman" pitchFamily="18" charset="0"/>
                <a:ea typeface="SimSun" pitchFamily="2" charset="-122"/>
                <a:cs typeface="Times New Roman" pitchFamily="18" charset="0"/>
              </a:rPr>
              <a:t> to the constructor, and identifying the local task with a job name and task index.</a:t>
            </a:r>
          </a:p>
          <a:p>
            <a:pPr marL="512763" marR="0" lvl="0" indent="-512763" algn="l" defTabSz="914400" rtl="0" eaLnBrk="0" fontAlgn="base" latinLnBrk="0" hangingPunct="0">
              <a:lnSpc>
                <a:spcPct val="100000"/>
              </a:lnSpc>
              <a:spcBef>
                <a:spcPct val="0"/>
              </a:spcBef>
              <a:spcAft>
                <a:spcPct val="0"/>
              </a:spcAft>
              <a:buClrTx/>
              <a:buSzTx/>
              <a:buFontTx/>
              <a:buChar char="•"/>
              <a:tabLst>
                <a:tab pos="228600" algn="l"/>
              </a:tabLst>
            </a:pPr>
            <a:r>
              <a:rPr kumimoji="0" lang="en-US" altLang="zh-CN" sz="2000" b="0" i="0" u="none" strike="noStrike" cap="none" normalizeH="0" baseline="0" dirty="0" smtClean="0">
                <a:ln>
                  <a:noFill/>
                </a:ln>
                <a:solidFill>
                  <a:schemeClr val="accent1"/>
                </a:solidFill>
                <a:effectLst/>
                <a:latin typeface="Times New Roman" pitchFamily="18" charset="0"/>
                <a:ea typeface="SimSun" pitchFamily="2" charset="-122"/>
                <a:cs typeface="Times New Roman" pitchFamily="18" charset="0"/>
              </a:rPr>
              <a:t>Create a </a:t>
            </a:r>
            <a:r>
              <a:rPr kumimoji="0" lang="en-US" altLang="zh-CN" sz="2000" b="0" i="0" u="none" strike="noStrike" cap="none" normalizeH="0" baseline="0" dirty="0" err="1" smtClean="0">
                <a:ln>
                  <a:noFill/>
                </a:ln>
                <a:solidFill>
                  <a:schemeClr val="accent1"/>
                </a:solidFill>
                <a:effectLst/>
                <a:ea typeface="SimSun" pitchFamily="2" charset="-122"/>
              </a:rPr>
              <a:t>tf.train.Server</a:t>
            </a:r>
            <a:r>
              <a:rPr kumimoji="0" lang="en-US" altLang="zh-CN" sz="2000" b="0" i="0" u="none" strike="noStrike" cap="none" normalizeH="0" baseline="0" dirty="0" smtClean="0">
                <a:ln>
                  <a:noFill/>
                </a:ln>
                <a:solidFill>
                  <a:schemeClr val="accent1"/>
                </a:solidFill>
                <a:effectLst/>
                <a:latin typeface="Times New Roman" pitchFamily="18" charset="0"/>
                <a:ea typeface="SimSun" pitchFamily="2" charset="-122"/>
                <a:cs typeface="Times New Roman" pitchFamily="18" charset="0"/>
              </a:rPr>
              <a:t> instance in each task.  This instance contains local devices, connections to other tasks in its </a:t>
            </a:r>
            <a:r>
              <a:rPr kumimoji="0" lang="en-US" altLang="zh-CN" sz="2000" b="0" i="0" u="none" strike="noStrike" cap="none" normalizeH="0" baseline="0" dirty="0" err="1" smtClean="0">
                <a:ln>
                  <a:noFill/>
                </a:ln>
                <a:solidFill>
                  <a:schemeClr val="accent1"/>
                </a:solidFill>
                <a:effectLst/>
                <a:ea typeface="SimSun" pitchFamily="2" charset="-122"/>
              </a:rPr>
              <a:t>tf.train.ClusterSpec</a:t>
            </a:r>
            <a:r>
              <a:rPr kumimoji="0" lang="en-US" altLang="zh-CN" sz="2000" b="0" i="0" u="none" strike="noStrike" cap="none" normalizeH="0" baseline="0" dirty="0" smtClean="0">
                <a:ln>
                  <a:noFill/>
                </a:ln>
                <a:solidFill>
                  <a:schemeClr val="accent1"/>
                </a:solidFill>
                <a:effectLst/>
                <a:latin typeface="Times New Roman" pitchFamily="18" charset="0"/>
                <a:ea typeface="SimSun" pitchFamily="2" charset="-122"/>
                <a:cs typeface="Times New Roman" pitchFamily="18" charset="0"/>
              </a:rPr>
              <a:t>, and a session target  to perform the distributed computation. Each server is a member of a specific job and has a task index within that job. All servers can communicate with each other in the cluster.</a:t>
            </a:r>
            <a:endParaRPr kumimoji="0" lang="en-US" altLang="zh-CN" sz="2000" b="0" i="0" u="none" strike="noStrike" cap="none" normalizeH="0" baseline="0" dirty="0" smtClean="0">
              <a:ln>
                <a:noFill/>
              </a:ln>
              <a:solidFill>
                <a:schemeClr val="accent1"/>
              </a:solidFill>
              <a:effectLst/>
            </a:endParaRPr>
          </a:p>
        </p:txBody>
      </p:sp>
    </p:spTree>
    <p:extLst>
      <p:ext uri="{BB962C8B-B14F-4D97-AF65-F5344CB8AC3E}">
        <p14:creationId xmlns:p14="http://schemas.microsoft.com/office/powerpoint/2010/main" val="346230386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332656"/>
            <a:ext cx="7740860" cy="58718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0843783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7811" y="656692"/>
            <a:ext cx="479107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7811" y="3284984"/>
            <a:ext cx="4714875" cy="2724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90885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368660"/>
            <a:ext cx="8568444" cy="6124754"/>
          </a:xfrm>
          <a:prstGeom prst="rect">
            <a:avLst/>
          </a:prstGeom>
        </p:spPr>
        <p:txBody>
          <a:bodyPr wrap="square">
            <a:spAutoFit/>
          </a:bodyPr>
          <a:lstStyle/>
          <a:p>
            <a:r>
              <a:rPr lang="en-US" sz="3200" dirty="0" smtClean="0">
                <a:solidFill>
                  <a:srgbClr val="FFFF00"/>
                </a:solidFill>
              </a:rPr>
              <a:t>Some Reported TensorFlow Applications</a:t>
            </a:r>
          </a:p>
          <a:p>
            <a:pPr algn="l"/>
            <a:endParaRPr lang="en-US" sz="2400" dirty="0">
              <a:solidFill>
                <a:schemeClr val="accent3"/>
              </a:solidFill>
            </a:endParaRPr>
          </a:p>
          <a:p>
            <a:pPr algn="l"/>
            <a:r>
              <a:rPr lang="en-US" sz="2400" dirty="0">
                <a:solidFill>
                  <a:schemeClr val="accent3"/>
                </a:solidFill>
              </a:rPr>
              <a:t>Among the applications for which TensorFlow is the foundation, are automated image captioning software, such as </a:t>
            </a:r>
            <a:r>
              <a:rPr lang="en-US" sz="2400" dirty="0" err="1" smtClean="0">
                <a:solidFill>
                  <a:srgbClr val="66FFFF"/>
                </a:solidFill>
              </a:rPr>
              <a:t>DeepDream</a:t>
            </a:r>
            <a:r>
              <a:rPr lang="en-US" sz="2400" dirty="0" smtClean="0">
                <a:solidFill>
                  <a:srgbClr val="66FFFF"/>
                </a:solidFill>
              </a:rPr>
              <a:t>,  </a:t>
            </a:r>
            <a:r>
              <a:rPr lang="en-US" sz="2400" dirty="0" err="1" smtClean="0">
                <a:solidFill>
                  <a:srgbClr val="66FFFF"/>
                </a:solidFill>
              </a:rPr>
              <a:t>AlphaGo</a:t>
            </a:r>
            <a:r>
              <a:rPr lang="en-US" sz="2400" dirty="0" smtClean="0">
                <a:solidFill>
                  <a:srgbClr val="66FFFF"/>
                </a:solidFill>
              </a:rPr>
              <a:t>, DeepMind, etc. </a:t>
            </a:r>
          </a:p>
          <a:p>
            <a:pPr algn="l"/>
            <a:endParaRPr lang="en-US" sz="2400" dirty="0">
              <a:solidFill>
                <a:schemeClr val="accent3"/>
              </a:solidFill>
            </a:endParaRPr>
          </a:p>
          <a:p>
            <a:pPr algn="l"/>
            <a:r>
              <a:rPr lang="en-US" sz="2400" dirty="0" err="1" smtClean="0">
                <a:solidFill>
                  <a:srgbClr val="66FFFF"/>
                </a:solidFill>
              </a:rPr>
              <a:t>RankBrain</a:t>
            </a:r>
            <a:r>
              <a:rPr lang="en-US" sz="2400" dirty="0" smtClean="0">
                <a:solidFill>
                  <a:srgbClr val="66FFFF"/>
                </a:solidFill>
              </a:rPr>
              <a:t> </a:t>
            </a:r>
            <a:r>
              <a:rPr lang="en-US" sz="2400" dirty="0">
                <a:solidFill>
                  <a:schemeClr val="accent3"/>
                </a:solidFill>
              </a:rPr>
              <a:t>now handles a substantial number of search queries, replacing and supplementing traditional static algorithm based search results</a:t>
            </a:r>
            <a:r>
              <a:rPr lang="en-US" sz="2400" dirty="0" smtClean="0">
                <a:solidFill>
                  <a:schemeClr val="accent3"/>
                </a:solidFill>
              </a:rPr>
              <a:t>.</a:t>
            </a:r>
            <a:endParaRPr lang="en-US" sz="2400" dirty="0">
              <a:solidFill>
                <a:schemeClr val="accent3"/>
              </a:solidFill>
            </a:endParaRPr>
          </a:p>
          <a:p>
            <a:pPr algn="l"/>
            <a:endParaRPr lang="en-US" sz="2400" dirty="0">
              <a:solidFill>
                <a:schemeClr val="accent3"/>
              </a:solidFill>
            </a:endParaRPr>
          </a:p>
          <a:p>
            <a:pPr algn="l"/>
            <a:r>
              <a:rPr lang="en-US" sz="2400" dirty="0" smtClean="0">
                <a:solidFill>
                  <a:srgbClr val="66FFFF"/>
                </a:solidFill>
              </a:rPr>
              <a:t>Related Fields To TensorFlow Applications</a:t>
            </a:r>
            <a:endParaRPr lang="en-US" sz="2400" dirty="0">
              <a:solidFill>
                <a:srgbClr val="66FFFF"/>
              </a:solidFill>
            </a:endParaRPr>
          </a:p>
          <a:p>
            <a:pPr marL="1084263" indent="-452438" algn="l">
              <a:buClr>
                <a:srgbClr val="FF0000"/>
              </a:buClr>
              <a:buSzPct val="137000"/>
              <a:buFont typeface="Wingdings" panose="05000000000000000000" pitchFamily="2" charset="2"/>
              <a:buChar char="§"/>
            </a:pPr>
            <a:r>
              <a:rPr lang="en-US" sz="2400" dirty="0">
                <a:solidFill>
                  <a:schemeClr val="accent3"/>
                </a:solidFill>
              </a:rPr>
              <a:t>Artificial neural network</a:t>
            </a:r>
          </a:p>
          <a:p>
            <a:pPr marL="1084263" indent="-452438" algn="l">
              <a:buClr>
                <a:srgbClr val="FF0000"/>
              </a:buClr>
              <a:buSzPct val="137000"/>
              <a:buFont typeface="Wingdings" panose="05000000000000000000" pitchFamily="2" charset="2"/>
              <a:buChar char="§"/>
            </a:pPr>
            <a:r>
              <a:rPr lang="en-US" sz="2400" dirty="0">
                <a:solidFill>
                  <a:schemeClr val="accent3"/>
                </a:solidFill>
              </a:rPr>
              <a:t>Comparison of deep learning software</a:t>
            </a:r>
          </a:p>
          <a:p>
            <a:pPr marL="1084263" indent="-452438" algn="l">
              <a:buClr>
                <a:srgbClr val="FF0000"/>
              </a:buClr>
              <a:buSzPct val="137000"/>
              <a:buFont typeface="Wingdings" panose="05000000000000000000" pitchFamily="2" charset="2"/>
              <a:buChar char="§"/>
            </a:pPr>
            <a:r>
              <a:rPr lang="en-US" sz="2400" dirty="0">
                <a:solidFill>
                  <a:schemeClr val="accent3"/>
                </a:solidFill>
              </a:rPr>
              <a:t>Convolutional neural network</a:t>
            </a:r>
          </a:p>
          <a:p>
            <a:pPr marL="1084263" indent="-452438" algn="l">
              <a:buClr>
                <a:srgbClr val="FF0000"/>
              </a:buClr>
              <a:buSzPct val="137000"/>
              <a:buFont typeface="Wingdings" panose="05000000000000000000" pitchFamily="2" charset="2"/>
              <a:buChar char="§"/>
            </a:pPr>
            <a:r>
              <a:rPr lang="en-US" sz="2400" dirty="0">
                <a:solidFill>
                  <a:schemeClr val="accent3"/>
                </a:solidFill>
              </a:rPr>
              <a:t>Deep learning</a:t>
            </a:r>
          </a:p>
          <a:p>
            <a:pPr marL="1084263" indent="-452438" algn="l">
              <a:buClr>
                <a:srgbClr val="FF0000"/>
              </a:buClr>
              <a:buSzPct val="137000"/>
              <a:buFont typeface="Wingdings" panose="05000000000000000000" pitchFamily="2" charset="2"/>
              <a:buChar char="§"/>
            </a:pPr>
            <a:r>
              <a:rPr lang="en-US" sz="2400" dirty="0">
                <a:solidFill>
                  <a:schemeClr val="accent3"/>
                </a:solidFill>
              </a:rPr>
              <a:t>Machine learning</a:t>
            </a:r>
          </a:p>
        </p:txBody>
      </p:sp>
    </p:spTree>
    <p:extLst>
      <p:ext uri="{BB962C8B-B14F-4D97-AF65-F5344CB8AC3E}">
        <p14:creationId xmlns:p14="http://schemas.microsoft.com/office/powerpoint/2010/main" val="171293506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2658" name="Rectangle 2"/>
          <p:cNvSpPr>
            <a:spLocks noChangeArrowheads="1"/>
          </p:cNvSpPr>
          <p:nvPr/>
        </p:nvSpPr>
        <p:spPr bwMode="auto">
          <a:xfrm>
            <a:off x="0" y="1635125"/>
            <a:ext cx="9144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90000" tIns="46800" rIns="90000" bIns="46800" anchor="ctr">
            <a:spAutoFit/>
          </a:bodyPr>
          <a:lstStyle/>
          <a:p>
            <a:pPr>
              <a:defRPr/>
            </a:pPr>
            <a:endParaRPr lang="en-US"/>
          </a:p>
        </p:txBody>
      </p:sp>
      <p:sp>
        <p:nvSpPr>
          <p:cNvPr id="1862660" name="Text Box 4"/>
          <p:cNvSpPr txBox="1">
            <a:spLocks noChangeArrowheads="1"/>
          </p:cNvSpPr>
          <p:nvPr/>
        </p:nvSpPr>
        <p:spPr bwMode="auto">
          <a:xfrm>
            <a:off x="1678308" y="548680"/>
            <a:ext cx="5787383"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lvl1pPr eaLnBrk="0" hangingPunct="0">
              <a:defRPr kumimoji="1" sz="1600" b="1">
                <a:solidFill>
                  <a:srgbClr val="CC3300"/>
                </a:solidFill>
                <a:latin typeface="Arial" pitchFamily="34" charset="0"/>
                <a:ea typeface="MS PGothic" pitchFamily="34" charset="-128"/>
              </a:defRPr>
            </a:lvl1pPr>
            <a:lvl2pPr marL="742950" indent="-285750" eaLnBrk="0" hangingPunct="0">
              <a:defRPr kumimoji="1" sz="1600" b="1">
                <a:solidFill>
                  <a:srgbClr val="CC3300"/>
                </a:solidFill>
                <a:latin typeface="Arial" pitchFamily="34" charset="0"/>
                <a:ea typeface="MS PGothic" pitchFamily="34" charset="-128"/>
              </a:defRPr>
            </a:lvl2pPr>
            <a:lvl3pPr marL="1143000" indent="-228600" eaLnBrk="0" hangingPunct="0">
              <a:defRPr kumimoji="1" sz="1600" b="1">
                <a:solidFill>
                  <a:srgbClr val="CC3300"/>
                </a:solidFill>
                <a:latin typeface="Arial" pitchFamily="34" charset="0"/>
                <a:ea typeface="MS PGothic" pitchFamily="34" charset="-128"/>
              </a:defRPr>
            </a:lvl3pPr>
            <a:lvl4pPr marL="1600200" indent="-228600" eaLnBrk="0" hangingPunct="0">
              <a:defRPr kumimoji="1" sz="1600" b="1">
                <a:solidFill>
                  <a:srgbClr val="CC3300"/>
                </a:solidFill>
                <a:latin typeface="Arial" pitchFamily="34" charset="0"/>
                <a:ea typeface="MS PGothic" pitchFamily="34" charset="-128"/>
              </a:defRPr>
            </a:lvl4pPr>
            <a:lvl5pPr marL="2057400" indent="-228600" eaLnBrk="0" hangingPunct="0">
              <a:defRPr kumimoji="1" sz="1600" b="1">
                <a:solidFill>
                  <a:srgbClr val="CC3300"/>
                </a:solidFill>
                <a:latin typeface="Arial" pitchFamily="34" charset="0"/>
                <a:ea typeface="MS PGothic" pitchFamily="34" charset="-128"/>
              </a:defRPr>
            </a:lvl5pPr>
            <a:lvl6pPr marL="2514600" indent="-228600" algn="ctr" eaLnBrk="0" fontAlgn="base" hangingPunct="0">
              <a:spcBef>
                <a:spcPct val="0"/>
              </a:spcBef>
              <a:spcAft>
                <a:spcPct val="0"/>
              </a:spcAft>
              <a:defRPr kumimoji="1" sz="1600" b="1">
                <a:solidFill>
                  <a:srgbClr val="CC3300"/>
                </a:solidFill>
                <a:latin typeface="Arial" pitchFamily="34" charset="0"/>
                <a:ea typeface="MS PGothic" pitchFamily="34" charset="-128"/>
              </a:defRPr>
            </a:lvl6pPr>
            <a:lvl7pPr marL="2971800" indent="-228600" algn="ctr" eaLnBrk="0" fontAlgn="base" hangingPunct="0">
              <a:spcBef>
                <a:spcPct val="0"/>
              </a:spcBef>
              <a:spcAft>
                <a:spcPct val="0"/>
              </a:spcAft>
              <a:defRPr kumimoji="1" sz="1600" b="1">
                <a:solidFill>
                  <a:srgbClr val="CC3300"/>
                </a:solidFill>
                <a:latin typeface="Arial" pitchFamily="34" charset="0"/>
                <a:ea typeface="MS PGothic" pitchFamily="34" charset="-128"/>
              </a:defRPr>
            </a:lvl7pPr>
            <a:lvl8pPr marL="3429000" indent="-228600" algn="ctr" eaLnBrk="0" fontAlgn="base" hangingPunct="0">
              <a:spcBef>
                <a:spcPct val="0"/>
              </a:spcBef>
              <a:spcAft>
                <a:spcPct val="0"/>
              </a:spcAft>
              <a:defRPr kumimoji="1" sz="1600" b="1">
                <a:solidFill>
                  <a:srgbClr val="CC3300"/>
                </a:solidFill>
                <a:latin typeface="Arial" pitchFamily="34" charset="0"/>
                <a:ea typeface="MS PGothic" pitchFamily="34" charset="-128"/>
              </a:defRPr>
            </a:lvl8pPr>
            <a:lvl9pPr marL="3886200" indent="-228600" algn="ctr" eaLnBrk="0" fontAlgn="base" hangingPunct="0">
              <a:spcBef>
                <a:spcPct val="0"/>
              </a:spcBef>
              <a:spcAft>
                <a:spcPct val="0"/>
              </a:spcAft>
              <a:defRPr kumimoji="1" sz="1600" b="1">
                <a:solidFill>
                  <a:srgbClr val="CC3300"/>
                </a:solidFill>
                <a:latin typeface="Arial" pitchFamily="34" charset="0"/>
                <a:ea typeface="MS PGothic" pitchFamily="34" charset="-128"/>
              </a:defRPr>
            </a:lvl9pPr>
          </a:lstStyle>
          <a:p>
            <a:pPr eaLnBrk="1" hangingPunct="1">
              <a:spcBef>
                <a:spcPct val="50000"/>
              </a:spcBef>
              <a:defRPr/>
            </a:pPr>
            <a:r>
              <a:rPr kumimoji="0" lang="en-US" altLang="zh-CN" sz="4400" dirty="0" smtClean="0">
                <a:solidFill>
                  <a:srgbClr val="FFFF00"/>
                </a:solidFill>
                <a:latin typeface="+mj-lt"/>
                <a:ea typeface="SimSun" pitchFamily="2" charset="-122"/>
                <a:cs typeface="+mn-cs"/>
              </a:rPr>
              <a:t>Final </a:t>
            </a:r>
            <a:r>
              <a:rPr kumimoji="0" lang="en-US" altLang="zh-CN" sz="4400" dirty="0" smtClean="0">
                <a:solidFill>
                  <a:srgbClr val="FFFF00"/>
                </a:solidFill>
                <a:latin typeface="+mj-lt"/>
                <a:ea typeface="SimSun" pitchFamily="2" charset="-122"/>
                <a:cs typeface="+mn-cs"/>
              </a:rPr>
              <a:t>Remarks</a:t>
            </a:r>
            <a:endParaRPr kumimoji="0" lang="en-US" altLang="zh-CN" sz="4400" dirty="0">
              <a:solidFill>
                <a:srgbClr val="FFFF00"/>
              </a:solidFill>
              <a:latin typeface="+mj-lt"/>
              <a:ea typeface="SimSun" pitchFamily="2" charset="-122"/>
              <a:cs typeface="+mn-cs"/>
            </a:endParaRPr>
          </a:p>
        </p:txBody>
      </p:sp>
      <p:sp>
        <p:nvSpPr>
          <p:cNvPr id="1862661" name="Text Box 5"/>
          <p:cNvSpPr txBox="1">
            <a:spLocks noChangeArrowheads="1"/>
          </p:cNvSpPr>
          <p:nvPr/>
        </p:nvSpPr>
        <p:spPr bwMode="auto">
          <a:xfrm>
            <a:off x="503548" y="1520788"/>
            <a:ext cx="8424935"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lvl1pPr eaLnBrk="0" hangingPunct="0">
              <a:defRPr kumimoji="1" sz="1600" b="1">
                <a:solidFill>
                  <a:srgbClr val="CC3300"/>
                </a:solidFill>
                <a:latin typeface="Arial" pitchFamily="34" charset="0"/>
                <a:ea typeface="MS PGothic" pitchFamily="34" charset="-128"/>
              </a:defRPr>
            </a:lvl1pPr>
            <a:lvl2pPr marL="742950" indent="-285750" eaLnBrk="0" hangingPunct="0">
              <a:defRPr kumimoji="1" sz="1600" b="1">
                <a:solidFill>
                  <a:srgbClr val="CC3300"/>
                </a:solidFill>
                <a:latin typeface="Arial" pitchFamily="34" charset="0"/>
                <a:ea typeface="MS PGothic" pitchFamily="34" charset="-128"/>
              </a:defRPr>
            </a:lvl2pPr>
            <a:lvl3pPr marL="1143000" indent="-228600" eaLnBrk="0" hangingPunct="0">
              <a:defRPr kumimoji="1" sz="1600" b="1">
                <a:solidFill>
                  <a:srgbClr val="CC3300"/>
                </a:solidFill>
                <a:latin typeface="Arial" pitchFamily="34" charset="0"/>
                <a:ea typeface="MS PGothic" pitchFamily="34" charset="-128"/>
              </a:defRPr>
            </a:lvl3pPr>
            <a:lvl4pPr marL="1600200" indent="-228600" eaLnBrk="0" hangingPunct="0">
              <a:defRPr kumimoji="1" sz="1600" b="1">
                <a:solidFill>
                  <a:srgbClr val="CC3300"/>
                </a:solidFill>
                <a:latin typeface="Arial" pitchFamily="34" charset="0"/>
                <a:ea typeface="MS PGothic" pitchFamily="34" charset="-128"/>
              </a:defRPr>
            </a:lvl4pPr>
            <a:lvl5pPr marL="2057400" indent="-228600" eaLnBrk="0" hangingPunct="0">
              <a:defRPr kumimoji="1" sz="1600" b="1">
                <a:solidFill>
                  <a:srgbClr val="CC3300"/>
                </a:solidFill>
                <a:latin typeface="Arial" pitchFamily="34" charset="0"/>
                <a:ea typeface="MS PGothic" pitchFamily="34" charset="-128"/>
              </a:defRPr>
            </a:lvl5pPr>
            <a:lvl6pPr marL="2514600" indent="-228600" algn="ctr" eaLnBrk="0" fontAlgn="base" hangingPunct="0">
              <a:spcBef>
                <a:spcPct val="0"/>
              </a:spcBef>
              <a:spcAft>
                <a:spcPct val="0"/>
              </a:spcAft>
              <a:defRPr kumimoji="1" sz="1600" b="1">
                <a:solidFill>
                  <a:srgbClr val="CC3300"/>
                </a:solidFill>
                <a:latin typeface="Arial" pitchFamily="34" charset="0"/>
                <a:ea typeface="MS PGothic" pitchFamily="34" charset="-128"/>
              </a:defRPr>
            </a:lvl6pPr>
            <a:lvl7pPr marL="2971800" indent="-228600" algn="ctr" eaLnBrk="0" fontAlgn="base" hangingPunct="0">
              <a:spcBef>
                <a:spcPct val="0"/>
              </a:spcBef>
              <a:spcAft>
                <a:spcPct val="0"/>
              </a:spcAft>
              <a:defRPr kumimoji="1" sz="1600" b="1">
                <a:solidFill>
                  <a:srgbClr val="CC3300"/>
                </a:solidFill>
                <a:latin typeface="Arial" pitchFamily="34" charset="0"/>
                <a:ea typeface="MS PGothic" pitchFamily="34" charset="-128"/>
              </a:defRPr>
            </a:lvl7pPr>
            <a:lvl8pPr marL="3429000" indent="-228600" algn="ctr" eaLnBrk="0" fontAlgn="base" hangingPunct="0">
              <a:spcBef>
                <a:spcPct val="0"/>
              </a:spcBef>
              <a:spcAft>
                <a:spcPct val="0"/>
              </a:spcAft>
              <a:defRPr kumimoji="1" sz="1600" b="1">
                <a:solidFill>
                  <a:srgbClr val="CC3300"/>
                </a:solidFill>
                <a:latin typeface="Arial" pitchFamily="34" charset="0"/>
                <a:ea typeface="MS PGothic" pitchFamily="34" charset="-128"/>
              </a:defRPr>
            </a:lvl8pPr>
            <a:lvl9pPr marL="3886200" indent="-228600" algn="ctr" eaLnBrk="0" fontAlgn="base" hangingPunct="0">
              <a:spcBef>
                <a:spcPct val="0"/>
              </a:spcBef>
              <a:spcAft>
                <a:spcPct val="0"/>
              </a:spcAft>
              <a:defRPr kumimoji="1" sz="1600" b="1">
                <a:solidFill>
                  <a:srgbClr val="CC3300"/>
                </a:solidFill>
                <a:latin typeface="Arial" pitchFamily="34" charset="0"/>
                <a:ea typeface="MS PGothic" pitchFamily="34" charset="-128"/>
              </a:defRPr>
            </a:lvl9pPr>
          </a:lstStyle>
          <a:p>
            <a:pPr marL="512763" indent="-512763" algn="l" eaLnBrk="1" hangingPunct="1">
              <a:spcBef>
                <a:spcPct val="50000"/>
              </a:spcBef>
              <a:buClr>
                <a:srgbClr val="CC0000"/>
              </a:buClr>
              <a:buSzPct val="125000"/>
              <a:buFont typeface="Wingdings" pitchFamily="2" charset="2"/>
              <a:buChar char="n"/>
              <a:defRPr/>
            </a:pPr>
            <a:r>
              <a:rPr kumimoji="0" lang="en-US" altLang="zh-CN" sz="2400" dirty="0" smtClean="0">
                <a:solidFill>
                  <a:schemeClr val="bg1"/>
                </a:solidFill>
                <a:ea typeface="SimSun" pitchFamily="2" charset="-122"/>
                <a:cs typeface="Arial" pitchFamily="34" charset="0"/>
              </a:rPr>
              <a:t>Deep Learning is now supported by both hardware chips,  and devices, </a:t>
            </a:r>
            <a:r>
              <a:rPr kumimoji="0" lang="en-US" altLang="zh-CN" sz="2400" dirty="0" smtClean="0">
                <a:solidFill>
                  <a:schemeClr val="bg1"/>
                </a:solidFill>
                <a:ea typeface="SimSun" pitchFamily="2" charset="-122"/>
                <a:cs typeface="Arial" pitchFamily="34" charset="0"/>
              </a:rPr>
              <a:t>plus </a:t>
            </a:r>
            <a:r>
              <a:rPr kumimoji="0" lang="en-US" altLang="zh-CN" sz="2400" dirty="0" smtClean="0">
                <a:solidFill>
                  <a:schemeClr val="bg1"/>
                </a:solidFill>
                <a:ea typeface="SimSun" pitchFamily="2" charset="-122"/>
                <a:cs typeface="Arial" pitchFamily="34" charset="0"/>
              </a:rPr>
              <a:t>software platforms for both cloud and edge computing applications </a:t>
            </a:r>
          </a:p>
          <a:p>
            <a:pPr algn="l" eaLnBrk="1" hangingPunct="1">
              <a:spcBef>
                <a:spcPct val="50000"/>
              </a:spcBef>
              <a:buClr>
                <a:srgbClr val="CC0000"/>
              </a:buClr>
              <a:buSzPct val="125000"/>
              <a:buFont typeface="Wingdings" pitchFamily="2" charset="2"/>
              <a:buChar char="n"/>
              <a:defRPr/>
            </a:pPr>
            <a:r>
              <a:rPr kumimoji="0" lang="en-US" altLang="zh-CN" sz="2400" dirty="0" smtClean="0">
                <a:solidFill>
                  <a:schemeClr val="bg1"/>
                </a:solidFill>
                <a:ea typeface="SimSun" pitchFamily="2" charset="-122"/>
                <a:cs typeface="Arial" pitchFamily="34" charset="0"/>
              </a:rPr>
              <a:t>   We must use clouds and </a:t>
            </a:r>
            <a:r>
              <a:rPr kumimoji="0" lang="en-US" altLang="zh-CN" sz="2400" dirty="0" smtClean="0">
                <a:solidFill>
                  <a:schemeClr val="bg1"/>
                </a:solidFill>
                <a:ea typeface="SimSun" pitchFamily="2" charset="-122"/>
                <a:cs typeface="Arial" pitchFamily="34" charset="0"/>
              </a:rPr>
              <a:t>big-data </a:t>
            </a:r>
            <a:r>
              <a:rPr kumimoji="0" lang="en-US" altLang="zh-CN" sz="2400" dirty="0" smtClean="0">
                <a:solidFill>
                  <a:schemeClr val="bg1"/>
                </a:solidFill>
                <a:ea typeface="SimSun" pitchFamily="2" charset="-122"/>
                <a:cs typeface="Arial" pitchFamily="34" charset="0"/>
              </a:rPr>
              <a:t>analytics in </a:t>
            </a:r>
            <a:br>
              <a:rPr kumimoji="0" lang="en-US" altLang="zh-CN" sz="2400" dirty="0" smtClean="0">
                <a:solidFill>
                  <a:schemeClr val="bg1"/>
                </a:solidFill>
                <a:ea typeface="SimSun" pitchFamily="2" charset="-122"/>
                <a:cs typeface="Arial" pitchFamily="34" charset="0"/>
              </a:rPr>
            </a:br>
            <a:r>
              <a:rPr kumimoji="0" lang="en-US" altLang="zh-CN" sz="2400" dirty="0" smtClean="0">
                <a:solidFill>
                  <a:schemeClr val="bg1"/>
                </a:solidFill>
                <a:ea typeface="SimSun" pitchFamily="2" charset="-122"/>
                <a:cs typeface="Arial" pitchFamily="34" charset="0"/>
              </a:rPr>
              <a:t>       storing, processing, and mining of big data, which </a:t>
            </a:r>
            <a:br>
              <a:rPr kumimoji="0" lang="en-US" altLang="zh-CN" sz="2400" dirty="0" smtClean="0">
                <a:solidFill>
                  <a:schemeClr val="bg1"/>
                </a:solidFill>
                <a:ea typeface="SimSun" pitchFamily="2" charset="-122"/>
                <a:cs typeface="Arial" pitchFamily="34" charset="0"/>
              </a:rPr>
            </a:br>
            <a:r>
              <a:rPr kumimoji="0" lang="en-US" altLang="zh-CN" sz="2400" dirty="0" smtClean="0">
                <a:solidFill>
                  <a:schemeClr val="bg1"/>
                </a:solidFill>
                <a:ea typeface="SimSun" pitchFamily="2" charset="-122"/>
                <a:cs typeface="Arial" pitchFamily="34" charset="0"/>
              </a:rPr>
              <a:t>      changes rapidly in time and </a:t>
            </a:r>
            <a:r>
              <a:rPr kumimoji="0" lang="en-US" altLang="zh-CN" sz="2400" dirty="0" smtClean="0">
                <a:solidFill>
                  <a:schemeClr val="bg1"/>
                </a:solidFill>
                <a:ea typeface="SimSun" pitchFamily="2" charset="-122"/>
                <a:cs typeface="Arial" pitchFamily="34" charset="0"/>
              </a:rPr>
              <a:t>space</a:t>
            </a:r>
            <a:endParaRPr kumimoji="0" lang="en-US" altLang="zh-CN" sz="2400" dirty="0" smtClean="0">
              <a:solidFill>
                <a:schemeClr val="bg1"/>
              </a:solidFill>
              <a:ea typeface="SimSun" pitchFamily="2" charset="-122"/>
              <a:cs typeface="Arial" pitchFamily="34" charset="0"/>
            </a:endParaRPr>
          </a:p>
          <a:p>
            <a:pPr algn="l" eaLnBrk="1" hangingPunct="1">
              <a:spcBef>
                <a:spcPct val="50000"/>
              </a:spcBef>
              <a:buClr>
                <a:srgbClr val="CC0000"/>
              </a:buClr>
              <a:buSzPct val="125000"/>
              <a:buFont typeface="Wingdings" pitchFamily="2" charset="2"/>
              <a:buChar char="n"/>
              <a:defRPr/>
            </a:pPr>
            <a:r>
              <a:rPr kumimoji="0" lang="en-US" altLang="zh-CN" sz="2400" dirty="0" smtClean="0">
                <a:solidFill>
                  <a:schemeClr val="bg1"/>
                </a:solidFill>
                <a:ea typeface="SimSun" pitchFamily="2" charset="-122"/>
                <a:cs typeface="Arial" pitchFamily="34" charset="0"/>
              </a:rPr>
              <a:t>   Machine intelligence , clouds, IoT and social </a:t>
            </a:r>
            <a:br>
              <a:rPr kumimoji="0" lang="en-US" altLang="zh-CN" sz="2400" dirty="0" smtClean="0">
                <a:solidFill>
                  <a:schemeClr val="bg1"/>
                </a:solidFill>
                <a:ea typeface="SimSun" pitchFamily="2" charset="-122"/>
                <a:cs typeface="Arial" pitchFamily="34" charset="0"/>
              </a:rPr>
            </a:br>
            <a:r>
              <a:rPr kumimoji="0" lang="en-US" altLang="zh-CN" sz="2400" dirty="0" smtClean="0">
                <a:solidFill>
                  <a:schemeClr val="bg1"/>
                </a:solidFill>
                <a:ea typeface="SimSun" pitchFamily="2" charset="-122"/>
                <a:cs typeface="Arial" pitchFamily="34" charset="0"/>
              </a:rPr>
              <a:t>       networks are being integrated together to promote </a:t>
            </a:r>
            <a:br>
              <a:rPr kumimoji="0" lang="en-US" altLang="zh-CN" sz="2400" dirty="0" smtClean="0">
                <a:solidFill>
                  <a:schemeClr val="bg1"/>
                </a:solidFill>
                <a:ea typeface="SimSun" pitchFamily="2" charset="-122"/>
                <a:cs typeface="Arial" pitchFamily="34" charset="0"/>
              </a:rPr>
            </a:br>
            <a:r>
              <a:rPr kumimoji="0" lang="en-US" altLang="zh-CN" sz="2400" dirty="0" smtClean="0">
                <a:solidFill>
                  <a:schemeClr val="bg1"/>
                </a:solidFill>
                <a:ea typeface="SimSun" pitchFamily="2" charset="-122"/>
                <a:cs typeface="Arial" pitchFamily="34" charset="0"/>
              </a:rPr>
              <a:t>       global economy, public healthcare,  smart cities </a:t>
            </a:r>
            <a:br>
              <a:rPr kumimoji="0" lang="en-US" altLang="zh-CN" sz="2400" dirty="0" smtClean="0">
                <a:solidFill>
                  <a:schemeClr val="bg1"/>
                </a:solidFill>
                <a:ea typeface="SimSun" pitchFamily="2" charset="-122"/>
                <a:cs typeface="Arial" pitchFamily="34" charset="0"/>
              </a:rPr>
            </a:br>
            <a:r>
              <a:rPr kumimoji="0" lang="en-US" altLang="zh-CN" sz="2400" dirty="0" smtClean="0">
                <a:solidFill>
                  <a:schemeClr val="bg1"/>
                </a:solidFill>
                <a:ea typeface="SimSun" pitchFamily="2" charset="-122"/>
                <a:cs typeface="Arial" pitchFamily="34" charset="0"/>
              </a:rPr>
              <a:t>       and </a:t>
            </a:r>
            <a:r>
              <a:rPr kumimoji="0" lang="en-US" altLang="zh-CN" sz="2400" dirty="0" smtClean="0">
                <a:solidFill>
                  <a:schemeClr val="bg1"/>
                </a:solidFill>
                <a:ea typeface="SimSun" pitchFamily="2" charset="-122"/>
                <a:cs typeface="Arial" pitchFamily="34" charset="0"/>
              </a:rPr>
              <a:t>environments</a:t>
            </a:r>
            <a:endParaRPr kumimoji="0" lang="en-US" altLang="zh-CN" sz="2400" dirty="0" smtClean="0">
              <a:solidFill>
                <a:schemeClr val="bg1"/>
              </a:solidFill>
              <a:ea typeface="SimSun" pitchFamily="2" charset="-122"/>
              <a:cs typeface="Arial" pitchFamily="34" charset="0"/>
            </a:endParaRPr>
          </a:p>
          <a:p>
            <a:pPr algn="l" eaLnBrk="1" hangingPunct="1">
              <a:spcBef>
                <a:spcPct val="50000"/>
              </a:spcBef>
              <a:buClr>
                <a:srgbClr val="CC0000"/>
              </a:buClr>
              <a:buSzPct val="125000"/>
              <a:buFont typeface="Wingdings" pitchFamily="2" charset="2"/>
              <a:buChar char="n"/>
              <a:defRPr/>
            </a:pPr>
            <a:endParaRPr kumimoji="0" lang="en-US" altLang="zh-CN" sz="2400" dirty="0">
              <a:solidFill>
                <a:schemeClr val="bg1"/>
              </a:solidFill>
              <a:ea typeface="SimSun" pitchFamily="2" charset="-122"/>
              <a:cs typeface="Arial" pitchFamily="34" charset="0"/>
            </a:endParaRPr>
          </a:p>
        </p:txBody>
      </p:sp>
    </p:spTree>
    <p:extLst>
      <p:ext uri="{BB962C8B-B14F-4D97-AF65-F5344CB8AC3E}">
        <p14:creationId xmlns:p14="http://schemas.microsoft.com/office/powerpoint/2010/main" val="3094027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1560" y="296652"/>
            <a:ext cx="7236804" cy="1569660"/>
          </a:xfrm>
          <a:prstGeom prst="rect">
            <a:avLst/>
          </a:prstGeom>
        </p:spPr>
        <p:txBody>
          <a:bodyPr wrap="square">
            <a:spAutoFit/>
          </a:bodyPr>
          <a:lstStyle/>
          <a:p>
            <a:pPr algn="l"/>
            <a:r>
              <a:rPr lang="en-US" dirty="0" smtClean="0">
                <a:solidFill>
                  <a:schemeClr val="accent1"/>
                </a:solidFill>
              </a:rPr>
              <a:t>In </a:t>
            </a:r>
            <a:r>
              <a:rPr lang="en-US" dirty="0" smtClean="0">
                <a:solidFill>
                  <a:schemeClr val="accent1"/>
                </a:solidFill>
                <a:hlinkClick r:id="rId3" tooltip="Mathematics"/>
              </a:rPr>
              <a:t>mathematics</a:t>
            </a:r>
            <a:r>
              <a:rPr lang="en-US" dirty="0" smtClean="0">
                <a:solidFill>
                  <a:schemeClr val="accent1"/>
                </a:solidFill>
              </a:rPr>
              <a:t>, tensors are </a:t>
            </a:r>
            <a:r>
              <a:rPr lang="en-US" dirty="0" smtClean="0">
                <a:solidFill>
                  <a:schemeClr val="accent1"/>
                </a:solidFill>
                <a:hlinkClick r:id="rId4" tooltip="Geometry"/>
              </a:rPr>
              <a:t>geometric</a:t>
            </a:r>
            <a:r>
              <a:rPr lang="en-US" dirty="0" smtClean="0">
                <a:solidFill>
                  <a:schemeClr val="accent1"/>
                </a:solidFill>
              </a:rPr>
              <a:t> objects that describe </a:t>
            </a:r>
            <a:r>
              <a:rPr lang="en-US" dirty="0" smtClean="0">
                <a:solidFill>
                  <a:schemeClr val="accent1"/>
                </a:solidFill>
                <a:hlinkClick r:id="rId5" tooltip="Linear relation"/>
              </a:rPr>
              <a:t>linear relations</a:t>
            </a:r>
            <a:r>
              <a:rPr lang="en-US" dirty="0" smtClean="0">
                <a:solidFill>
                  <a:schemeClr val="accent1"/>
                </a:solidFill>
              </a:rPr>
              <a:t> between </a:t>
            </a:r>
            <a:r>
              <a:rPr lang="en-US" dirty="0" smtClean="0">
                <a:solidFill>
                  <a:schemeClr val="accent1"/>
                </a:solidFill>
                <a:hlinkClick r:id="rId6" tooltip="Geometric vector"/>
              </a:rPr>
              <a:t>geometric vectors</a:t>
            </a:r>
            <a:r>
              <a:rPr lang="en-US" dirty="0" smtClean="0">
                <a:solidFill>
                  <a:schemeClr val="accent1"/>
                </a:solidFill>
              </a:rPr>
              <a:t>, </a:t>
            </a:r>
            <a:r>
              <a:rPr lang="en-US" dirty="0" smtClean="0">
                <a:solidFill>
                  <a:schemeClr val="accent1"/>
                </a:solidFill>
                <a:hlinkClick r:id="rId7" tooltip="Scalar (mathematics)"/>
              </a:rPr>
              <a:t>scalars</a:t>
            </a:r>
            <a:r>
              <a:rPr lang="en-US" dirty="0" smtClean="0">
                <a:solidFill>
                  <a:schemeClr val="accent1"/>
                </a:solidFill>
              </a:rPr>
              <a:t>, and other tensors. Elementary examples of such relations include the </a:t>
            </a:r>
            <a:r>
              <a:rPr lang="en-US" dirty="0" smtClean="0">
                <a:solidFill>
                  <a:schemeClr val="accent1"/>
                </a:solidFill>
                <a:hlinkClick r:id="rId8" tooltip="Dot product"/>
              </a:rPr>
              <a:t>dot product</a:t>
            </a:r>
            <a:r>
              <a:rPr lang="en-US" dirty="0" smtClean="0">
                <a:solidFill>
                  <a:schemeClr val="accent1"/>
                </a:solidFill>
              </a:rPr>
              <a:t>, the </a:t>
            </a:r>
            <a:r>
              <a:rPr lang="en-US" dirty="0" smtClean="0">
                <a:solidFill>
                  <a:schemeClr val="accent1"/>
                </a:solidFill>
                <a:hlinkClick r:id="rId9" tooltip="Cross product"/>
              </a:rPr>
              <a:t>cross product</a:t>
            </a:r>
            <a:r>
              <a:rPr lang="en-US" dirty="0" smtClean="0">
                <a:solidFill>
                  <a:schemeClr val="accent1"/>
                </a:solidFill>
              </a:rPr>
              <a:t>, and </a:t>
            </a:r>
            <a:r>
              <a:rPr lang="en-US" dirty="0" smtClean="0">
                <a:solidFill>
                  <a:schemeClr val="accent1"/>
                </a:solidFill>
                <a:hlinkClick r:id="rId10" tooltip="Linear map"/>
              </a:rPr>
              <a:t>linear maps</a:t>
            </a:r>
            <a:r>
              <a:rPr lang="en-US" dirty="0" smtClean="0">
                <a:solidFill>
                  <a:schemeClr val="accent1"/>
                </a:solidFill>
              </a:rPr>
              <a:t>. </a:t>
            </a:r>
            <a:r>
              <a:rPr lang="en-US" dirty="0" smtClean="0">
                <a:solidFill>
                  <a:schemeClr val="accent1"/>
                </a:solidFill>
                <a:hlinkClick r:id="rId6" tooltip="Geometric vector"/>
              </a:rPr>
              <a:t>Geometric vectors</a:t>
            </a:r>
            <a:r>
              <a:rPr lang="en-US" dirty="0" smtClean="0">
                <a:solidFill>
                  <a:schemeClr val="accent1"/>
                </a:solidFill>
              </a:rPr>
              <a:t>, often used in physics and engineering applications, and scalars themselves are also tensors.</a:t>
            </a:r>
            <a:r>
              <a:rPr lang="en-US" baseline="30000" dirty="0" smtClean="0">
                <a:solidFill>
                  <a:schemeClr val="accent1"/>
                </a:solidFill>
                <a:hlinkClick r:id="rId11"/>
              </a:rPr>
              <a:t>[1]</a:t>
            </a:r>
            <a:endParaRPr lang="en-US" dirty="0">
              <a:solidFill>
                <a:schemeClr val="accent1"/>
              </a:solidFill>
            </a:endParaRPr>
          </a:p>
        </p:txBody>
      </p:sp>
      <p:sp>
        <p:nvSpPr>
          <p:cNvPr id="3" name="Rectangle 2"/>
          <p:cNvSpPr/>
          <p:nvPr/>
        </p:nvSpPr>
        <p:spPr>
          <a:xfrm>
            <a:off x="467544" y="1988840"/>
            <a:ext cx="3924436" cy="4524315"/>
          </a:xfrm>
          <a:prstGeom prst="rect">
            <a:avLst/>
          </a:prstGeom>
        </p:spPr>
        <p:txBody>
          <a:bodyPr wrap="square">
            <a:spAutoFit/>
          </a:bodyPr>
          <a:lstStyle/>
          <a:p>
            <a:pPr algn="l"/>
            <a:r>
              <a:rPr lang="en-US" dirty="0">
                <a:solidFill>
                  <a:schemeClr val="accent1"/>
                </a:solidFill>
              </a:rPr>
              <a:t>Given a reference </a:t>
            </a:r>
            <a:r>
              <a:rPr lang="en-US" dirty="0">
                <a:solidFill>
                  <a:schemeClr val="accent1"/>
                </a:solidFill>
                <a:hlinkClick r:id="rId12" tooltip="Basis of a vector space"/>
              </a:rPr>
              <a:t>basis</a:t>
            </a:r>
            <a:r>
              <a:rPr lang="en-US" dirty="0">
                <a:solidFill>
                  <a:schemeClr val="accent1"/>
                </a:solidFill>
              </a:rPr>
              <a:t> of vectors, a tensor can be represented as an organized </a:t>
            </a:r>
            <a:r>
              <a:rPr lang="en-US" dirty="0">
                <a:solidFill>
                  <a:schemeClr val="accent1"/>
                </a:solidFill>
                <a:hlinkClick r:id="rId13" tooltip="Array data structure"/>
              </a:rPr>
              <a:t>multidimensional array</a:t>
            </a:r>
            <a:r>
              <a:rPr lang="en-US" dirty="0">
                <a:solidFill>
                  <a:schemeClr val="accent1"/>
                </a:solidFill>
              </a:rPr>
              <a:t> of numerical values. The </a:t>
            </a:r>
            <a:r>
              <a:rPr lang="en-US" i="1" dirty="0">
                <a:solidFill>
                  <a:schemeClr val="accent1"/>
                </a:solidFill>
              </a:rPr>
              <a:t>order</a:t>
            </a:r>
            <a:r>
              <a:rPr lang="en-US" dirty="0">
                <a:solidFill>
                  <a:schemeClr val="accent1"/>
                </a:solidFill>
              </a:rPr>
              <a:t> (also </a:t>
            </a:r>
            <a:r>
              <a:rPr lang="en-US" i="1" dirty="0">
                <a:solidFill>
                  <a:schemeClr val="accent1"/>
                </a:solidFill>
              </a:rPr>
              <a:t>degree</a:t>
            </a:r>
            <a:r>
              <a:rPr lang="en-US" dirty="0">
                <a:solidFill>
                  <a:schemeClr val="accent1"/>
                </a:solidFill>
              </a:rPr>
              <a:t> or </a:t>
            </a:r>
            <a:r>
              <a:rPr lang="en-US" i="1" dirty="0">
                <a:solidFill>
                  <a:schemeClr val="accent1"/>
                </a:solidFill>
              </a:rPr>
              <a:t>rank</a:t>
            </a:r>
            <a:r>
              <a:rPr lang="en-US" dirty="0">
                <a:solidFill>
                  <a:schemeClr val="accent1"/>
                </a:solidFill>
              </a:rPr>
              <a:t>) of a tensor is the dimensionality of the array needed to represent it, or equivalently, the number of indices needed to label a component of that array. For example, a linear map is represented by a matrix (a 2-dimensional array) in a basis, and therefore is a 2nd-order tensor. A vector is represented as a 1-dimensional array in a basis, and is a 1st-order tensor. Scalars are single numbers and are thus 0th-order tensors. The collection of tensors on a vector space forms a </a:t>
            </a:r>
            <a:r>
              <a:rPr lang="en-US" dirty="0">
                <a:solidFill>
                  <a:schemeClr val="accent1"/>
                </a:solidFill>
                <a:hlinkClick r:id="rId14" tooltip="Tensor algebra"/>
              </a:rPr>
              <a:t>tensor algebra</a:t>
            </a:r>
            <a:r>
              <a:rPr lang="en-US" dirty="0">
                <a:solidFill>
                  <a:schemeClr val="accent1"/>
                </a:solidFill>
              </a:rPr>
              <a:t>.</a:t>
            </a:r>
          </a:p>
        </p:txBody>
      </p:sp>
      <p:pic>
        <p:nvPicPr>
          <p:cNvPr id="15362" name="Picture 2" descr="C:\Users\Kai Hwang\Desktop\340px-Components_stress_tensor_svg.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968044" y="2096852"/>
            <a:ext cx="3909338" cy="3564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43422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152636"/>
            <a:ext cx="8820980" cy="1683060"/>
          </a:xfrm>
        </p:spPr>
        <p:txBody>
          <a:bodyPr>
            <a:noAutofit/>
          </a:bodyPr>
          <a:lstStyle/>
          <a:p>
            <a:pPr algn="ctr"/>
            <a:r>
              <a:rPr lang="en-US" altLang="zh-CN" sz="4000" dirty="0" smtClean="0">
                <a:solidFill>
                  <a:srgbClr val="FFFF00"/>
                </a:solidFill>
                <a:latin typeface="+mj-lt"/>
              </a:rPr>
              <a:t>TensorFlow:</a:t>
            </a:r>
            <a:r>
              <a:rPr lang="en-US" altLang="zh-CN" sz="4000" dirty="0" smtClean="0">
                <a:latin typeface="+mj-lt"/>
              </a:rPr>
              <a:t> </a:t>
            </a:r>
            <a:r>
              <a:rPr lang="en-US" altLang="zh-CN" sz="3600" dirty="0" smtClean="0">
                <a:solidFill>
                  <a:srgbClr val="66FFFF"/>
                </a:solidFill>
                <a:latin typeface="+mj-lt"/>
              </a:rPr>
              <a:t>The Software Framework for Deep Learning Applications</a:t>
            </a:r>
            <a:endParaRPr lang="zh-CN" altLang="en-US" sz="3600" dirty="0">
              <a:solidFill>
                <a:srgbClr val="66FFFF"/>
              </a:solidFill>
              <a:latin typeface="+mj-lt"/>
            </a:endParaRPr>
          </a:p>
        </p:txBody>
      </p:sp>
      <p:pic>
        <p:nvPicPr>
          <p:cNvPr id="5" name="内容占位符 4"/>
          <p:cNvPicPr>
            <a:picLocks noGrp="1"/>
          </p:cNvPicPr>
          <p:nvPr>
            <p:ph idx="1"/>
          </p:nvPr>
        </p:nvPicPr>
        <p:blipFill>
          <a:blip r:embed="rId2"/>
          <a:stretch>
            <a:fillRect/>
          </a:stretch>
        </p:blipFill>
        <p:spPr>
          <a:xfrm>
            <a:off x="569528" y="1916832"/>
            <a:ext cx="7581730" cy="4032448"/>
          </a:xfrm>
          <a:prstGeom prst="rect">
            <a:avLst/>
          </a:prstGeom>
        </p:spPr>
      </p:pic>
    </p:spTree>
    <p:extLst>
      <p:ext uri="{BB962C8B-B14F-4D97-AF65-F5344CB8AC3E}">
        <p14:creationId xmlns:p14="http://schemas.microsoft.com/office/powerpoint/2010/main" val="20858192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VSHAPEID" val="1CatBgJEWkOwe9f4Sgm0VJ"/>
</p:tagLst>
</file>

<file path=ppt/theme/theme1.xml><?xml version="1.0" encoding="utf-8"?>
<a:theme xmlns:a="http://schemas.openxmlformats.org/drawingml/2006/main" name="Custom Design">
  <a:themeElements>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fontScheme name="Custom Desig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rgbClr val="808080"/>
                </a:outerShdw>
              </a:effectLst>
            </a14:hiddenEffects>
          </a:ext>
        </a:extLst>
      </a:spPr>
      <a:bodyPr vert="horz" wrap="square" lIns="90000" tIns="46800" rIns="90000" bIns="4680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1600" b="1" i="0" u="none" strike="noStrike" cap="none" normalizeH="0" baseline="0">
            <a:ln>
              <a:noFill/>
            </a:ln>
            <a:solidFill>
              <a:srgbClr val="CC3300"/>
            </a:solidFill>
            <a:effectLst/>
            <a:latin typeface="Arial" charset="0"/>
            <a:ea typeface="魏碑" charset="0"/>
            <a:cs typeface="魏碑"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rgbClr val="808080"/>
                </a:outerShdw>
              </a:effectLst>
            </a14:hiddenEffects>
          </a:ext>
        </a:extLst>
      </a:spPr>
      <a:bodyPr vert="horz" wrap="square" lIns="90000" tIns="46800" rIns="90000" bIns="4680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1600" b="1" i="0" u="none" strike="noStrike" cap="none" normalizeH="0" baseline="0">
            <a:ln>
              <a:noFill/>
            </a:ln>
            <a:solidFill>
              <a:srgbClr val="CC3300"/>
            </a:solidFill>
            <a:effectLst/>
            <a:latin typeface="Arial" charset="0"/>
            <a:ea typeface="魏碑" charset="0"/>
            <a:cs typeface="魏碑"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Custom Design">
  <a:themeElements>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Custom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26019</TotalTime>
  <Words>2644</Words>
  <Application>Microsoft Office PowerPoint</Application>
  <PresentationFormat>On-screen Show (4:3)</PresentationFormat>
  <Paragraphs>257</Paragraphs>
  <Slides>70</Slides>
  <Notes>59</Notes>
  <HiddenSlides>0</HiddenSlides>
  <MMClips>0</MMClips>
  <ScaleCrop>false</ScaleCrop>
  <HeadingPairs>
    <vt:vector size="8" baseType="variant">
      <vt:variant>
        <vt:lpstr>Fonts Used</vt:lpstr>
      </vt:variant>
      <vt:variant>
        <vt:i4>14</vt:i4>
      </vt:variant>
      <vt:variant>
        <vt:lpstr>Theme</vt:lpstr>
      </vt:variant>
      <vt:variant>
        <vt:i4>2</vt:i4>
      </vt:variant>
      <vt:variant>
        <vt:lpstr>Embedded OLE Servers</vt:lpstr>
      </vt:variant>
      <vt:variant>
        <vt:i4>1</vt:i4>
      </vt:variant>
      <vt:variant>
        <vt:lpstr>Slide Titles</vt:lpstr>
      </vt:variant>
      <vt:variant>
        <vt:i4>70</vt:i4>
      </vt:variant>
    </vt:vector>
  </HeadingPairs>
  <TitlesOfParts>
    <vt:vector size="87" baseType="lpstr">
      <vt:lpstr>微软雅黑</vt:lpstr>
      <vt:lpstr>MS PGothic</vt:lpstr>
      <vt:lpstr>MS PGothic</vt:lpstr>
      <vt:lpstr>新細明體</vt:lpstr>
      <vt:lpstr>宋体</vt:lpstr>
      <vt:lpstr>宋体</vt:lpstr>
      <vt:lpstr>AdvTT9a5695f7</vt:lpstr>
      <vt:lpstr>Arial</vt:lpstr>
      <vt:lpstr>Calibri</vt:lpstr>
      <vt:lpstr>Franklin Gothic Medium</vt:lpstr>
      <vt:lpstr>Garamond</vt:lpstr>
      <vt:lpstr>华文中宋</vt:lpstr>
      <vt:lpstr>Times New Roman</vt:lpstr>
      <vt:lpstr>Wingdings</vt:lpstr>
      <vt:lpstr>Custom Design</vt:lpstr>
      <vt:lpstr>1_Custom Design</vt:lpstr>
      <vt:lpstr>Visio.Drawing.15</vt:lpstr>
      <vt:lpstr>Kai Hwang : Cloud Computing for Machine Learning and Cognitive Applications The MIT Press, June 2017   Chapter 9: TensorFlow, Keras, DeepMind, and Graph Analytics (70 slides for  4-hour lectures)  All rights reserved by Kai Hwang and MIT Press, 2017.   For exclusive use by qualified instructors adopting  the textbook, not for commercial or publication release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TensorFlow: The Software Framework for Deep Learning Applications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没有幻灯片标题</dc:title>
  <dc:creator>luy</dc:creator>
  <cp:lastModifiedBy>Booksmarket Intern</cp:lastModifiedBy>
  <cp:revision>1243</cp:revision>
  <cp:lastPrinted>2017-07-28T19:23:31Z</cp:lastPrinted>
  <dcterms:created xsi:type="dcterms:W3CDTF">1998-11-02T07:43:13Z</dcterms:created>
  <dcterms:modified xsi:type="dcterms:W3CDTF">2017-09-15T20:15:45Z</dcterms:modified>
</cp:coreProperties>
</file>